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3" r:id="rId4"/>
    <p:sldId id="294" r:id="rId5"/>
    <p:sldId id="298" r:id="rId6"/>
    <p:sldId id="299" r:id="rId7"/>
    <p:sldId id="295" r:id="rId8"/>
    <p:sldId id="296" r:id="rId9"/>
    <p:sldId id="297" r:id="rId10"/>
    <p:sldId id="300" r:id="rId11"/>
    <p:sldId id="301" r:id="rId12"/>
    <p:sldId id="309" r:id="rId13"/>
    <p:sldId id="302" r:id="rId14"/>
    <p:sldId id="303" r:id="rId15"/>
    <p:sldId id="304" r:id="rId16"/>
    <p:sldId id="305" r:id="rId17"/>
    <p:sldId id="306" r:id="rId18"/>
    <p:sldId id="307" r:id="rId19"/>
    <p:sldId id="257" r:id="rId20"/>
    <p:sldId id="262" r:id="rId21"/>
    <p:sldId id="264" r:id="rId22"/>
    <p:sldId id="265" r:id="rId23"/>
    <p:sldId id="267" r:id="rId24"/>
    <p:sldId id="268" r:id="rId25"/>
    <p:sldId id="269" r:id="rId26"/>
    <p:sldId id="270" r:id="rId27"/>
    <p:sldId id="271" r:id="rId28"/>
    <p:sldId id="272" r:id="rId29"/>
    <p:sldId id="274" r:id="rId30"/>
    <p:sldId id="275" r:id="rId31"/>
    <p:sldId id="276" r:id="rId32"/>
    <p:sldId id="277" r:id="rId33"/>
    <p:sldId id="278" r:id="rId34"/>
    <p:sldId id="280" r:id="rId35"/>
    <p:sldId id="281" r:id="rId36"/>
    <p:sldId id="282" r:id="rId37"/>
    <p:sldId id="283" r:id="rId38"/>
    <p:sldId id="284" r:id="rId39"/>
    <p:sldId id="285" r:id="rId40"/>
    <p:sldId id="286" r:id="rId41"/>
    <p:sldId id="311" r:id="rId42"/>
    <p:sldId id="287" r:id="rId43"/>
    <p:sldId id="310" r:id="rId44"/>
    <p:sldId id="292" r:id="rId45"/>
    <p:sldId id="288" r:id="rId46"/>
    <p:sldId id="289" r:id="rId47"/>
    <p:sldId id="290" r:id="rId48"/>
    <p:sldId id="258"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51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379146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159451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608817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1054186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163842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33445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3844242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359912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1933417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3794851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AA5907-7B0D-42FE-B2BE-8B6E92E11BB8}"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1674615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A5907-7B0D-42FE-B2BE-8B6E92E11BB8}" type="datetimeFigureOut">
              <a:rPr lang="zh-CN" altLang="en-US" smtClean="0"/>
              <a:t>2018/6/11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CFC72-7412-42D6-88F4-84B89EC904A3}" type="slidenum">
              <a:rPr lang="zh-CN" altLang="en-US" smtClean="0"/>
              <a:t>‹#›</a:t>
            </a:fld>
            <a:endParaRPr lang="zh-CN" altLang="en-US"/>
          </a:p>
        </p:txBody>
      </p:sp>
    </p:spTree>
    <p:extLst>
      <p:ext uri="{BB962C8B-B14F-4D97-AF65-F5344CB8AC3E}">
        <p14:creationId xmlns:p14="http://schemas.microsoft.com/office/powerpoint/2010/main" val="4153627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052736"/>
            <a:ext cx="8352928" cy="1470025"/>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15 </a:t>
            </a:r>
            <a:r>
              <a:rPr lang="zh-CN" altLang="en-US" dirty="0">
                <a:latin typeface="Times New Roman" panose="02020603050405020304" pitchFamily="18" charset="0"/>
                <a:cs typeface="Times New Roman" panose="02020603050405020304" pitchFamily="18" charset="0"/>
              </a:rPr>
              <a:t>深度学习</a:t>
            </a:r>
            <a:r>
              <a:rPr lang="en-US" altLang="zh-CN" dirty="0">
                <a:latin typeface="Times New Roman" panose="02020603050405020304" pitchFamily="18" charset="0"/>
                <a:cs typeface="Times New Roman" panose="02020603050405020304" pitchFamily="18" charset="0"/>
              </a:rPr>
              <a:t>(Deep learning</a:t>
            </a:r>
            <a:r>
              <a:rPr lang="en-US" altLang="zh-CN" dirty="0" smtClean="0">
                <a:latin typeface="Times New Roman" panose="02020603050405020304" pitchFamily="18" charset="0"/>
                <a:cs typeface="Times New Roman" panose="02020603050405020304" pitchFamily="18" charset="0"/>
              </a:rPr>
              <a:t>)</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16 Review for Computational physics </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27584" y="3140968"/>
            <a:ext cx="7344816" cy="2952328"/>
          </a:xfrm>
        </p:spPr>
        <p:txBody>
          <a:bodyPr>
            <a:normAutofit fontScale="92500" lnSpcReduction="20000"/>
          </a:bodyPr>
          <a:lstStyle/>
          <a:p>
            <a:r>
              <a:rPr lang="zh-CN" altLang="en-US" dirty="0"/>
              <a:t>田付阳</a:t>
            </a:r>
            <a:endParaRPr lang="en-US" altLang="zh-CN" dirty="0"/>
          </a:p>
          <a:p>
            <a:endParaRPr lang="en-US" altLang="zh-CN" dirty="0"/>
          </a:p>
          <a:p>
            <a:r>
              <a:rPr lang="zh-CN" altLang="en-US" dirty="0"/>
              <a:t>应用物理研究所</a:t>
            </a:r>
            <a:endParaRPr lang="en-US" altLang="zh-CN" dirty="0"/>
          </a:p>
          <a:p>
            <a:r>
              <a:rPr lang="zh-CN" altLang="en-US" dirty="0"/>
              <a:t>北京科技大学</a:t>
            </a:r>
            <a:endParaRPr lang="en-US" altLang="zh-CN" dirty="0"/>
          </a:p>
          <a:p>
            <a:endParaRPr lang="en-US" altLang="zh-CN" dirty="0"/>
          </a:p>
          <a:p>
            <a:r>
              <a:rPr lang="en-US" altLang="zh-CN" dirty="0">
                <a:latin typeface="Times New Roman" panose="02020603050405020304" pitchFamily="18" charset="0"/>
                <a:cs typeface="Times New Roman" panose="02020603050405020304" pitchFamily="18" charset="0"/>
              </a:rPr>
              <a:t>2018-06-11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314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28" y="0"/>
            <a:ext cx="9387269" cy="6885384"/>
          </a:xfrm>
        </p:spPr>
      </p:pic>
    </p:spTree>
    <p:extLst>
      <p:ext uri="{BB962C8B-B14F-4D97-AF65-F5344CB8AC3E}">
        <p14:creationId xmlns:p14="http://schemas.microsoft.com/office/powerpoint/2010/main" val="1850520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2696"/>
            <a:ext cx="9124214" cy="5616624"/>
          </a:xfrm>
        </p:spPr>
      </p:pic>
    </p:spTree>
    <p:extLst>
      <p:ext uri="{BB962C8B-B14F-4D97-AF65-F5344CB8AC3E}">
        <p14:creationId xmlns:p14="http://schemas.microsoft.com/office/powerpoint/2010/main" val="19632085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71269"/>
          </a:xfrm>
        </p:spPr>
      </p:pic>
    </p:spTree>
    <p:extLst>
      <p:ext uri="{BB962C8B-B14F-4D97-AF65-F5344CB8AC3E}">
        <p14:creationId xmlns:p14="http://schemas.microsoft.com/office/powerpoint/2010/main" val="735294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5332"/>
            <a:ext cx="9144000" cy="5522840"/>
          </a:xfrm>
        </p:spPr>
      </p:pic>
    </p:spTree>
    <p:extLst>
      <p:ext uri="{BB962C8B-B14F-4D97-AF65-F5344CB8AC3E}">
        <p14:creationId xmlns:p14="http://schemas.microsoft.com/office/powerpoint/2010/main" val="3879062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119" y="100832"/>
            <a:ext cx="7769305" cy="6496520"/>
          </a:xfrm>
        </p:spPr>
      </p:pic>
    </p:spTree>
    <p:extLst>
      <p:ext uri="{BB962C8B-B14F-4D97-AF65-F5344CB8AC3E}">
        <p14:creationId xmlns:p14="http://schemas.microsoft.com/office/powerpoint/2010/main" val="4025261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0726"/>
            <a:ext cx="9144000" cy="6212783"/>
          </a:xfrm>
        </p:spPr>
      </p:pic>
    </p:spTree>
    <p:extLst>
      <p:ext uri="{BB962C8B-B14F-4D97-AF65-F5344CB8AC3E}">
        <p14:creationId xmlns:p14="http://schemas.microsoft.com/office/powerpoint/2010/main" val="3445867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7544" y="234381"/>
            <a:ext cx="7950605" cy="6429122"/>
          </a:xfrm>
          <a:prstGeom prst="rect">
            <a:avLst/>
          </a:prstGeom>
        </p:spPr>
      </p:pic>
    </p:spTree>
    <p:extLst>
      <p:ext uri="{BB962C8B-B14F-4D97-AF65-F5344CB8AC3E}">
        <p14:creationId xmlns:p14="http://schemas.microsoft.com/office/powerpoint/2010/main" val="3935500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318" y="188640"/>
            <a:ext cx="9117363" cy="6480720"/>
          </a:xfrm>
          <a:prstGeom prst="rect">
            <a:avLst/>
          </a:prstGeom>
        </p:spPr>
      </p:pic>
    </p:spTree>
    <p:extLst>
      <p:ext uri="{BB962C8B-B14F-4D97-AF65-F5344CB8AC3E}">
        <p14:creationId xmlns:p14="http://schemas.microsoft.com/office/powerpoint/2010/main" val="495366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255728"/>
            <a:ext cx="8955838" cy="6321768"/>
          </a:xfrm>
          <a:prstGeom prst="rect">
            <a:avLst/>
          </a:prstGeom>
        </p:spPr>
      </p:pic>
    </p:spTree>
    <p:extLst>
      <p:ext uri="{BB962C8B-B14F-4D97-AF65-F5344CB8AC3E}">
        <p14:creationId xmlns:p14="http://schemas.microsoft.com/office/powerpoint/2010/main" val="32498365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神经网络</a:t>
            </a:r>
            <a:endParaRPr lang="zh-CN" altLang="en-US" dirty="0"/>
          </a:p>
        </p:txBody>
      </p:sp>
      <p:sp>
        <p:nvSpPr>
          <p:cNvPr id="3" name="内容占位符 2"/>
          <p:cNvSpPr>
            <a:spLocks noGrp="1"/>
          </p:cNvSpPr>
          <p:nvPr>
            <p:ph idx="1"/>
          </p:nvPr>
        </p:nvSpPr>
        <p:spPr>
          <a:xfrm>
            <a:off x="323528" y="1412776"/>
            <a:ext cx="8496944" cy="2016224"/>
          </a:xfrm>
        </p:spPr>
        <p:txBody>
          <a:bodyPr>
            <a:normAutofit fontScale="85000" lnSpcReduction="20000"/>
          </a:bodyPr>
          <a:lstStyle/>
          <a:p>
            <a:r>
              <a:rPr lang="zh-CN" altLang="zh-CN" dirty="0"/>
              <a:t>神经网络是一种模拟人脑的神经网络以期能够实现类人工智能的机器学习技术。</a:t>
            </a:r>
            <a:endParaRPr lang="en-US" altLang="zh-CN" dirty="0"/>
          </a:p>
          <a:p>
            <a:r>
              <a:rPr lang="zh-CN" altLang="en-US" dirty="0"/>
              <a:t>人工智能的底层模型是</a:t>
            </a:r>
            <a:r>
              <a:rPr lang="en-US" altLang="zh-CN" dirty="0"/>
              <a:t>"</a:t>
            </a:r>
            <a:r>
              <a:rPr lang="zh-CN" altLang="en-US" dirty="0"/>
              <a:t>神经网络</a:t>
            </a:r>
            <a:r>
              <a:rPr lang="en-US" altLang="zh-CN" dirty="0"/>
              <a:t>"</a:t>
            </a:r>
            <a:r>
              <a:rPr lang="zh-CN" altLang="en-US" dirty="0"/>
              <a:t>（</a:t>
            </a:r>
            <a:r>
              <a:rPr lang="en-US" altLang="zh-CN" dirty="0">
                <a:latin typeface="Times New Roman" panose="02020603050405020304" pitchFamily="18" charset="0"/>
                <a:cs typeface="Times New Roman" panose="02020603050405020304" pitchFamily="18" charset="0"/>
              </a:rPr>
              <a:t>neural network</a:t>
            </a:r>
            <a:r>
              <a:rPr lang="zh-CN" altLang="en-US" dirty="0">
                <a:latin typeface="Times New Roman" panose="02020603050405020304" pitchFamily="18" charset="0"/>
                <a:cs typeface="Times New Roman" panose="02020603050405020304" pitchFamily="18" charset="0"/>
              </a:rPr>
              <a:t>）</a:t>
            </a:r>
            <a:r>
              <a:rPr lang="zh-CN" altLang="en-US" dirty="0"/>
              <a:t>。许多复杂的应用（比如模式识别、自动控制）和高级模型（比如深度学习）都基于它。</a:t>
            </a:r>
          </a:p>
        </p:txBody>
      </p:sp>
      <p:pic>
        <p:nvPicPr>
          <p:cNvPr id="4" name="officeArt object"/>
          <p:cNvPicPr/>
          <p:nvPr/>
        </p:nvPicPr>
        <p:blipFill>
          <a:blip r:embed="rId2">
            <a:extLst/>
          </a:blip>
          <a:stretch>
            <a:fillRect/>
          </a:stretch>
        </p:blipFill>
        <p:spPr>
          <a:xfrm>
            <a:off x="1911032" y="3212976"/>
            <a:ext cx="5321935" cy="3553460"/>
          </a:xfrm>
          <a:prstGeom prst="rect">
            <a:avLst/>
          </a:prstGeom>
          <a:ln w="12700" cap="flat">
            <a:noFill/>
            <a:miter lim="400000"/>
          </a:ln>
          <a:effectLst/>
        </p:spPr>
      </p:pic>
    </p:spTree>
    <p:extLst>
      <p:ext uri="{BB962C8B-B14F-4D97-AF65-F5344CB8AC3E}">
        <p14:creationId xmlns:p14="http://schemas.microsoft.com/office/powerpoint/2010/main" val="1549453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4FB0C79-C7FB-4096-AE91-AE753C6041E0}"/>
              </a:ext>
            </a:extLst>
          </p:cNvPr>
          <p:cNvSpPr>
            <a:spLocks noGrp="1"/>
          </p:cNvSpPr>
          <p:nvPr>
            <p:ph type="title"/>
          </p:nvPr>
        </p:nvSpPr>
        <p:spPr>
          <a:xfrm>
            <a:off x="457200" y="620688"/>
            <a:ext cx="8229600" cy="1143000"/>
          </a:xfrm>
        </p:spPr>
        <p:txBody>
          <a:bodyPr>
            <a:noAutofit/>
          </a:bodyPr>
          <a:lstStyle/>
          <a:p>
            <a:pPr algn="just"/>
            <a:r>
              <a:rPr lang="zh-CN" altLang="en-US" sz="2400" dirty="0" smtClean="0"/>
              <a:t>人工智能（</a:t>
            </a:r>
            <a:r>
              <a:rPr lang="en-US" altLang="zh-CN" sz="2400" dirty="0">
                <a:latin typeface="Times New Roman" panose="02020603050405020304" pitchFamily="18" charset="0"/>
                <a:cs typeface="Times New Roman" panose="02020603050405020304" pitchFamily="18" charset="0"/>
              </a:rPr>
              <a:t>Artificial Intelligence</a:t>
            </a:r>
            <a:r>
              <a:rPr lang="zh-CN" altLang="en-US" sz="2400" dirty="0" smtClean="0"/>
              <a:t>），英文缩写</a:t>
            </a:r>
            <a:r>
              <a:rPr lang="zh-CN" altLang="en-US" sz="2400" dirty="0"/>
              <a:t>为</a:t>
            </a:r>
            <a:r>
              <a:rPr lang="en-US" altLang="zh-CN" sz="2400" dirty="0">
                <a:latin typeface="Times New Roman" panose="02020603050405020304" pitchFamily="18" charset="0"/>
                <a:cs typeface="Times New Roman" panose="02020603050405020304" pitchFamily="18" charset="0"/>
              </a:rPr>
              <a:t>AI</a:t>
            </a:r>
            <a:r>
              <a:rPr lang="zh-CN" altLang="en-US" sz="2400" dirty="0"/>
              <a:t>。它是研究、开发用于模拟、延伸和扩展人的智能的理论、方法、技术及应用系统的一门新的技术科学。</a:t>
            </a:r>
          </a:p>
        </p:txBody>
      </p:sp>
      <p:pic>
        <p:nvPicPr>
          <p:cNvPr id="4" name="officeArt object">
            <a:extLst>
              <a:ext uri="{FF2B5EF4-FFF2-40B4-BE49-F238E27FC236}">
                <a16:creationId xmlns="" xmlns:a16="http://schemas.microsoft.com/office/drawing/2014/main" id="{71EE8F7E-DE07-4805-9A84-9A50D5A557A3}"/>
              </a:ext>
            </a:extLst>
          </p:cNvPr>
          <p:cNvPicPr/>
          <p:nvPr/>
        </p:nvPicPr>
        <p:blipFill>
          <a:blip r:embed="rId2">
            <a:extLst/>
          </a:blip>
          <a:stretch>
            <a:fillRect/>
          </a:stretch>
        </p:blipFill>
        <p:spPr>
          <a:xfrm>
            <a:off x="1475656" y="2060848"/>
            <a:ext cx="6767567" cy="4441820"/>
          </a:xfrm>
          <a:prstGeom prst="rect">
            <a:avLst/>
          </a:prstGeom>
          <a:ln w="12700" cap="flat">
            <a:noFill/>
            <a:miter lim="400000"/>
          </a:ln>
          <a:effectLst/>
        </p:spPr>
      </p:pic>
    </p:spTree>
    <p:extLst>
      <p:ext uri="{BB962C8B-B14F-4D97-AF65-F5344CB8AC3E}">
        <p14:creationId xmlns:p14="http://schemas.microsoft.com/office/powerpoint/2010/main" val="27092257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49" y="0"/>
            <a:ext cx="6037709" cy="1143000"/>
          </a:xfrm>
        </p:spPr>
        <p:txBody>
          <a:bodyPr/>
          <a:lstStyle/>
          <a:p>
            <a:r>
              <a:rPr lang="zh-CN" altLang="zh-CN" dirty="0"/>
              <a:t>经典的</a:t>
            </a:r>
            <a:r>
              <a:rPr lang="zh-CN" altLang="zh-CN" dirty="0" smtClean="0"/>
              <a:t>神经网络</a:t>
            </a:r>
            <a:r>
              <a:rPr lang="zh-CN" altLang="en-US" dirty="0" smtClean="0"/>
              <a:t>结构图</a:t>
            </a:r>
            <a:endParaRPr lang="zh-CN" altLang="en-US" dirty="0"/>
          </a:p>
        </p:txBody>
      </p:sp>
      <p:sp>
        <p:nvSpPr>
          <p:cNvPr id="3" name="内容占位符 2"/>
          <p:cNvSpPr>
            <a:spLocks noGrp="1"/>
          </p:cNvSpPr>
          <p:nvPr>
            <p:ph idx="1"/>
          </p:nvPr>
        </p:nvSpPr>
        <p:spPr>
          <a:xfrm>
            <a:off x="47700" y="908720"/>
            <a:ext cx="5616624" cy="4032448"/>
          </a:xfrm>
        </p:spPr>
        <p:txBody>
          <a:bodyPr>
            <a:normAutofit/>
          </a:bodyPr>
          <a:lstStyle/>
          <a:p>
            <a:pPr marL="0" indent="0">
              <a:buNone/>
            </a:pPr>
            <a:r>
              <a:rPr lang="zh-CN" altLang="zh-CN" sz="2800" dirty="0">
                <a:solidFill>
                  <a:srgbClr val="FF0000"/>
                </a:solidFill>
                <a:latin typeface="Times New Roman" panose="02020603050405020304" pitchFamily="18" charset="0"/>
                <a:cs typeface="Times New Roman" panose="02020603050405020304" pitchFamily="18" charset="0"/>
              </a:rPr>
              <a:t>一个包含三个层次的神经网络</a:t>
            </a:r>
            <a:r>
              <a:rPr lang="zh-CN" altLang="zh-CN" sz="2800" dirty="0" smtClean="0">
                <a:solidFill>
                  <a:srgbClr val="FF0000"/>
                </a:solidFill>
                <a:latin typeface="Times New Roman" panose="02020603050405020304" pitchFamily="18" charset="0"/>
                <a:cs typeface="Times New Roman" panose="02020603050405020304" pitchFamily="18" charset="0"/>
              </a:rPr>
              <a:t>。输入层</a:t>
            </a:r>
            <a:r>
              <a:rPr lang="zh-CN" altLang="zh-CN" sz="2800" dirty="0">
                <a:solidFill>
                  <a:srgbClr val="FF0000"/>
                </a:solidFill>
                <a:latin typeface="Times New Roman" panose="02020603050405020304" pitchFamily="18" charset="0"/>
                <a:cs typeface="Times New Roman" panose="02020603050405020304" pitchFamily="18" charset="0"/>
              </a:rPr>
              <a:t>有</a:t>
            </a:r>
            <a:r>
              <a:rPr lang="en-US" altLang="zh-CN" sz="2800" dirty="0">
                <a:solidFill>
                  <a:srgbClr val="FF0000"/>
                </a:solidFill>
                <a:latin typeface="Times New Roman" panose="02020603050405020304" pitchFamily="18" charset="0"/>
                <a:cs typeface="Times New Roman" panose="02020603050405020304" pitchFamily="18" charset="0"/>
              </a:rPr>
              <a:t>3</a:t>
            </a:r>
            <a:r>
              <a:rPr lang="zh-CN" altLang="zh-CN" sz="2800" dirty="0">
                <a:solidFill>
                  <a:srgbClr val="FF0000"/>
                </a:solidFill>
                <a:latin typeface="Times New Roman" panose="02020603050405020304" pitchFamily="18" charset="0"/>
                <a:cs typeface="Times New Roman" panose="02020603050405020304" pitchFamily="18" charset="0"/>
              </a:rPr>
              <a:t>个输入单元，隐藏层有</a:t>
            </a:r>
            <a:r>
              <a:rPr lang="en-US" altLang="zh-CN" sz="2800" dirty="0">
                <a:solidFill>
                  <a:srgbClr val="FF0000"/>
                </a:solidFill>
                <a:latin typeface="Times New Roman" panose="02020603050405020304" pitchFamily="18" charset="0"/>
                <a:cs typeface="Times New Roman" panose="02020603050405020304" pitchFamily="18" charset="0"/>
              </a:rPr>
              <a:t>4</a:t>
            </a:r>
            <a:r>
              <a:rPr lang="zh-CN" altLang="zh-CN" sz="2800" dirty="0">
                <a:solidFill>
                  <a:srgbClr val="FF0000"/>
                </a:solidFill>
                <a:latin typeface="Times New Roman" panose="02020603050405020304" pitchFamily="18" charset="0"/>
                <a:cs typeface="Times New Roman" panose="02020603050405020304" pitchFamily="18" charset="0"/>
              </a:rPr>
              <a:t>个单元，输出层有</a:t>
            </a:r>
            <a:r>
              <a:rPr lang="en-US" altLang="zh-CN" sz="2800" dirty="0">
                <a:solidFill>
                  <a:srgbClr val="FF0000"/>
                </a:solidFill>
                <a:latin typeface="Times New Roman" panose="02020603050405020304" pitchFamily="18" charset="0"/>
                <a:cs typeface="Times New Roman" panose="02020603050405020304" pitchFamily="18" charset="0"/>
              </a:rPr>
              <a:t>2</a:t>
            </a:r>
            <a:r>
              <a:rPr lang="zh-CN" altLang="zh-CN" sz="2800" dirty="0">
                <a:solidFill>
                  <a:srgbClr val="FF0000"/>
                </a:solidFill>
                <a:latin typeface="Times New Roman" panose="02020603050405020304" pitchFamily="18" charset="0"/>
                <a:cs typeface="Times New Roman" panose="02020603050405020304" pitchFamily="18" charset="0"/>
              </a:rPr>
              <a:t>个单元</a:t>
            </a:r>
            <a:r>
              <a:rPr lang="zh-CN" altLang="zh-CN" sz="2800" dirty="0" smtClean="0">
                <a:solidFill>
                  <a:srgbClr val="FF0000"/>
                </a:solidFill>
                <a:latin typeface="Times New Roman" panose="02020603050405020304" pitchFamily="18" charset="0"/>
                <a:cs typeface="Times New Roman" panose="02020603050405020304" pitchFamily="18" charset="0"/>
              </a:rPr>
              <a:t>。</a:t>
            </a:r>
            <a:r>
              <a:rPr lang="en-US" altLang="zh-CN" sz="2800" dirty="0" smtClean="0">
                <a:solidFill>
                  <a:srgbClr val="FF0000"/>
                </a:solidFill>
                <a:latin typeface="Times New Roman" panose="02020603050405020304" pitchFamily="18" charset="0"/>
                <a:cs typeface="Times New Roman" panose="02020603050405020304" pitchFamily="18" charset="0"/>
              </a:rPr>
              <a:t>(</a:t>
            </a:r>
            <a:r>
              <a:rPr lang="zh-CN" altLang="en-US" sz="2800" dirty="0" smtClean="0">
                <a:solidFill>
                  <a:srgbClr val="FF0000"/>
                </a:solidFill>
                <a:latin typeface="Times New Roman" panose="02020603050405020304" pitchFamily="18" charset="0"/>
                <a:cs typeface="Times New Roman" panose="02020603050405020304" pitchFamily="18" charset="0"/>
              </a:rPr>
              <a:t>输入</a:t>
            </a:r>
            <a:r>
              <a:rPr lang="en-US" altLang="zh-CN" sz="2800" dirty="0" smtClean="0">
                <a:solidFill>
                  <a:srgbClr val="FF0000"/>
                </a:solidFill>
                <a:latin typeface="Times New Roman" panose="02020603050405020304" pitchFamily="18" charset="0"/>
                <a:cs typeface="Times New Roman" panose="02020603050405020304" pitchFamily="18" charset="0"/>
              </a:rPr>
              <a:t>/</a:t>
            </a:r>
            <a:r>
              <a:rPr lang="zh-CN" altLang="en-US" sz="2800" dirty="0" smtClean="0">
                <a:solidFill>
                  <a:srgbClr val="FF0000"/>
                </a:solidFill>
                <a:latin typeface="Times New Roman" panose="02020603050405020304" pitchFamily="18" charset="0"/>
                <a:cs typeface="Times New Roman" panose="02020603050405020304" pitchFamily="18" charset="0"/>
              </a:rPr>
              <a:t>出层的节点数固定，中间层可自由指定。）</a:t>
            </a:r>
            <a:endParaRPr lang="zh-CN" altLang="en-US" sz="2800" dirty="0">
              <a:solidFill>
                <a:srgbClr val="FF0000"/>
              </a:solidFill>
            </a:endParaRPr>
          </a:p>
        </p:txBody>
      </p:sp>
      <p:pic>
        <p:nvPicPr>
          <p:cNvPr id="4" name="officeArt object"/>
          <p:cNvPicPr/>
          <p:nvPr/>
        </p:nvPicPr>
        <p:blipFill>
          <a:blip r:embed="rId2">
            <a:extLst/>
          </a:blip>
          <a:stretch>
            <a:fillRect/>
          </a:stretch>
        </p:blipFill>
        <p:spPr>
          <a:xfrm>
            <a:off x="5788109" y="260648"/>
            <a:ext cx="3375660" cy="4742815"/>
          </a:xfrm>
          <a:prstGeom prst="rect">
            <a:avLst/>
          </a:prstGeom>
          <a:ln w="12700" cap="flat">
            <a:noFill/>
            <a:miter lim="400000"/>
          </a:ln>
          <a:effectLst/>
        </p:spPr>
      </p:pic>
      <p:pic>
        <p:nvPicPr>
          <p:cNvPr id="5" name="officeArt object"/>
          <p:cNvPicPr/>
          <p:nvPr/>
        </p:nvPicPr>
        <p:blipFill>
          <a:blip r:embed="rId3">
            <a:extLst/>
          </a:blip>
          <a:stretch>
            <a:fillRect/>
          </a:stretch>
        </p:blipFill>
        <p:spPr>
          <a:xfrm>
            <a:off x="35496" y="3657997"/>
            <a:ext cx="5040560" cy="3168352"/>
          </a:xfrm>
          <a:prstGeom prst="rect">
            <a:avLst/>
          </a:prstGeom>
          <a:ln w="12700" cap="flat">
            <a:noFill/>
            <a:miter lim="400000"/>
          </a:ln>
          <a:effectLst/>
        </p:spPr>
      </p:pic>
      <p:sp>
        <p:nvSpPr>
          <p:cNvPr id="6" name="矩形 5"/>
          <p:cNvSpPr/>
          <p:nvPr/>
        </p:nvSpPr>
        <p:spPr>
          <a:xfrm>
            <a:off x="5189939" y="5157192"/>
            <a:ext cx="3954061" cy="923330"/>
          </a:xfrm>
          <a:prstGeom prst="rect">
            <a:avLst/>
          </a:prstGeom>
        </p:spPr>
        <p:txBody>
          <a:bodyPr wrap="squar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圆圈表示神经元，连接线</a:t>
            </a:r>
            <a:r>
              <a:rPr lang="zh-CN" altLang="en-US" dirty="0">
                <a:solidFill>
                  <a:srgbClr val="FF0000"/>
                </a:solidFill>
                <a:latin typeface="Times New Roman" panose="02020603050405020304" pitchFamily="18" charset="0"/>
                <a:cs typeface="Times New Roman" panose="02020603050405020304" pitchFamily="18" charset="0"/>
              </a:rPr>
              <a:t>对应不同的权重，箭头表示预测过程时数据的流向</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en-US" dirty="0">
              <a:solidFill>
                <a:srgbClr val="FF0000"/>
              </a:solidFill>
            </a:endParaRPr>
          </a:p>
        </p:txBody>
      </p:sp>
    </p:spTree>
    <p:extLst>
      <p:ext uri="{BB962C8B-B14F-4D97-AF65-F5344CB8AC3E}">
        <p14:creationId xmlns:p14="http://schemas.microsoft.com/office/powerpoint/2010/main" val="28608272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神经元</a:t>
            </a:r>
            <a:endParaRPr lang="zh-CN" altLang="en-US" dirty="0"/>
          </a:p>
        </p:txBody>
      </p:sp>
      <p:pic>
        <p:nvPicPr>
          <p:cNvPr id="4" name="officeArt object"/>
          <p:cNvPicPr>
            <a:picLocks noGrp="1"/>
          </p:cNvPicPr>
          <p:nvPr>
            <p:ph idx="1"/>
          </p:nvPr>
        </p:nvPicPr>
        <p:blipFill>
          <a:blip r:embed="rId2">
            <a:extLst/>
          </a:blip>
          <a:stretch>
            <a:fillRect/>
          </a:stretch>
        </p:blipFill>
        <p:spPr>
          <a:xfrm>
            <a:off x="1907704" y="1340768"/>
            <a:ext cx="5328592" cy="3528392"/>
          </a:xfrm>
          <a:prstGeom prst="rect">
            <a:avLst/>
          </a:prstGeom>
          <a:ln w="12700" cap="flat">
            <a:noFill/>
            <a:miter lim="400000"/>
          </a:ln>
          <a:effectLst/>
        </p:spPr>
      </p:pic>
      <p:sp>
        <p:nvSpPr>
          <p:cNvPr id="5" name="TextBox 4"/>
          <p:cNvSpPr txBox="1"/>
          <p:nvPr/>
        </p:nvSpPr>
        <p:spPr>
          <a:xfrm>
            <a:off x="219216" y="4941168"/>
            <a:ext cx="8911414" cy="677108"/>
          </a:xfrm>
          <a:prstGeom prst="rect">
            <a:avLst/>
          </a:prstGeom>
          <a:noFill/>
        </p:spPr>
        <p:txBody>
          <a:bodyPr wrap="none" rtlCol="0">
            <a:spAutoFit/>
          </a:bodyPr>
          <a:lstStyle/>
          <a:p>
            <a:r>
              <a:rPr lang="zh-CN" altLang="zh-CN" sz="2000" dirty="0"/>
              <a:t>对于神经元的研究由来已久，</a:t>
            </a:r>
            <a:r>
              <a:rPr lang="en-US" altLang="zh-CN" sz="2000" dirty="0"/>
              <a:t>1904</a:t>
            </a:r>
            <a:r>
              <a:rPr lang="zh-CN" altLang="zh-CN" sz="2000" dirty="0"/>
              <a:t>年生物学家就已经知晓了神经元的组成结构</a:t>
            </a:r>
            <a:endParaRPr lang="en-US" altLang="zh-CN" sz="2000" dirty="0"/>
          </a:p>
          <a:p>
            <a:endParaRPr lang="en-US" altLang="zh-CN" dirty="0"/>
          </a:p>
        </p:txBody>
      </p:sp>
    </p:spTree>
    <p:extLst>
      <p:ext uri="{BB962C8B-B14F-4D97-AF65-F5344CB8AC3E}">
        <p14:creationId xmlns:p14="http://schemas.microsoft.com/office/powerpoint/2010/main" val="2827832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394720" cy="1143000"/>
          </a:xfrm>
        </p:spPr>
        <p:txBody>
          <a:bodyPr/>
          <a:lstStyle/>
          <a:p>
            <a:r>
              <a:rPr lang="zh-CN" altLang="zh-CN" dirty="0">
                <a:latin typeface="Times New Roman" panose="02020603050405020304" pitchFamily="18" charset="0"/>
                <a:cs typeface="Times New Roman" panose="02020603050405020304" pitchFamily="18" charset="0"/>
              </a:rPr>
              <a:t>神经元</a:t>
            </a:r>
            <a:r>
              <a:rPr lang="zh-CN" altLang="zh-CN" dirty="0" smtClean="0">
                <a:latin typeface="Times New Roman" panose="02020603050405020304" pitchFamily="18" charset="0"/>
                <a:cs typeface="Times New Roman" panose="02020603050405020304" pitchFamily="18" charset="0"/>
              </a:rPr>
              <a:t>模型</a:t>
            </a:r>
            <a:endParaRPr lang="zh-CN" altLang="en-US" dirty="0"/>
          </a:p>
        </p:txBody>
      </p:sp>
      <p:sp>
        <p:nvSpPr>
          <p:cNvPr id="3" name="内容占位符 2"/>
          <p:cNvSpPr>
            <a:spLocks noGrp="1"/>
          </p:cNvSpPr>
          <p:nvPr>
            <p:ph idx="1"/>
          </p:nvPr>
        </p:nvSpPr>
        <p:spPr>
          <a:xfrm>
            <a:off x="64492" y="1052736"/>
            <a:ext cx="4370189" cy="1468759"/>
          </a:xfrm>
        </p:spPr>
        <p:txBody>
          <a:bodyPr>
            <a:normAutofit fontScale="92500" lnSpcReduction="20000"/>
          </a:bodyPr>
          <a:lstStyle/>
          <a:p>
            <a:pPr marL="0" indent="0">
              <a:buNone/>
            </a:pPr>
            <a:r>
              <a:rPr lang="en-US" altLang="zh-CN" sz="2800" dirty="0">
                <a:latin typeface="Times New Roman" panose="02020603050405020304" pitchFamily="18" charset="0"/>
                <a:cs typeface="Times New Roman" panose="02020603050405020304" pitchFamily="18" charset="0"/>
              </a:rPr>
              <a:t>1943</a:t>
            </a:r>
            <a:r>
              <a:rPr lang="zh-CN" altLang="zh-CN" sz="2800" dirty="0">
                <a:latin typeface="Times New Roman" panose="02020603050405020304" pitchFamily="18" charset="0"/>
                <a:cs typeface="Times New Roman" panose="02020603050405020304" pitchFamily="18" charset="0"/>
              </a:rPr>
              <a:t>年，心理学家</a:t>
            </a:r>
            <a:r>
              <a:rPr lang="it-IT" altLang="zh-CN" sz="2800" dirty="0">
                <a:latin typeface="Times New Roman" panose="02020603050405020304" pitchFamily="18" charset="0"/>
                <a:cs typeface="Times New Roman" panose="02020603050405020304" pitchFamily="18" charset="0"/>
              </a:rPr>
              <a:t>McCulloch</a:t>
            </a:r>
            <a:r>
              <a:rPr lang="zh-CN" altLang="zh-CN" sz="2800" dirty="0">
                <a:latin typeface="Times New Roman" panose="02020603050405020304" pitchFamily="18" charset="0"/>
                <a:cs typeface="Times New Roman" panose="02020603050405020304" pitchFamily="18" charset="0"/>
              </a:rPr>
              <a:t>和数学家</a:t>
            </a:r>
            <a:r>
              <a:rPr lang="en-US" altLang="zh-CN" sz="2800" dirty="0">
                <a:latin typeface="Times New Roman" panose="02020603050405020304" pitchFamily="18" charset="0"/>
                <a:cs typeface="Times New Roman" panose="02020603050405020304" pitchFamily="18" charset="0"/>
              </a:rPr>
              <a:t>Pitts</a:t>
            </a:r>
            <a:r>
              <a:rPr lang="zh-CN" altLang="zh-CN" sz="2800" dirty="0">
                <a:latin typeface="Times New Roman" panose="02020603050405020304" pitchFamily="18" charset="0"/>
                <a:cs typeface="Times New Roman" panose="02020603050405020304" pitchFamily="18" charset="0"/>
              </a:rPr>
              <a:t>参考了生物神经元的结构，发表了抽象的神经元模型</a:t>
            </a:r>
            <a:r>
              <a:rPr lang="fr-FR" altLang="zh-CN" sz="2800" dirty="0">
                <a:latin typeface="Times New Roman" panose="02020603050405020304" pitchFamily="18" charset="0"/>
                <a:cs typeface="Times New Roman" panose="02020603050405020304" pitchFamily="18" charset="0"/>
              </a:rPr>
              <a:t>MP</a:t>
            </a:r>
            <a:r>
              <a:rPr lang="zh-CN"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endParaRPr lang="zh-CN" altLang="en-US" dirty="0"/>
          </a:p>
        </p:txBody>
      </p:sp>
      <p:pic>
        <p:nvPicPr>
          <p:cNvPr id="4" name="officeArt object"/>
          <p:cNvPicPr/>
          <p:nvPr/>
        </p:nvPicPr>
        <p:blipFill>
          <a:blip r:embed="rId2">
            <a:extLst/>
          </a:blip>
          <a:stretch>
            <a:fillRect/>
          </a:stretch>
        </p:blipFill>
        <p:spPr>
          <a:xfrm>
            <a:off x="107504" y="3068960"/>
            <a:ext cx="2493640" cy="3211066"/>
          </a:xfrm>
          <a:prstGeom prst="rect">
            <a:avLst/>
          </a:prstGeom>
          <a:ln w="12700" cap="flat">
            <a:noFill/>
            <a:miter lim="400000"/>
          </a:ln>
          <a:effectLst/>
        </p:spPr>
      </p:pic>
      <p:pic>
        <p:nvPicPr>
          <p:cNvPr id="6" name="officeArt object"/>
          <p:cNvPicPr/>
          <p:nvPr/>
        </p:nvPicPr>
        <p:blipFill>
          <a:blip r:embed="rId3">
            <a:extLst/>
          </a:blip>
          <a:stretch>
            <a:fillRect/>
          </a:stretch>
        </p:blipFill>
        <p:spPr>
          <a:xfrm>
            <a:off x="2614464" y="3038103"/>
            <a:ext cx="2273300" cy="3238500"/>
          </a:xfrm>
          <a:prstGeom prst="rect">
            <a:avLst/>
          </a:prstGeom>
          <a:ln w="12700" cap="flat">
            <a:noFill/>
            <a:miter lim="400000"/>
          </a:ln>
          <a:effectLst/>
        </p:spPr>
      </p:pic>
      <p:pic>
        <p:nvPicPr>
          <p:cNvPr id="7" name="officeArt object"/>
          <p:cNvPicPr/>
          <p:nvPr/>
        </p:nvPicPr>
        <p:blipFill>
          <a:blip r:embed="rId4">
            <a:extLst/>
          </a:blip>
          <a:stretch>
            <a:fillRect/>
          </a:stretch>
        </p:blipFill>
        <p:spPr>
          <a:xfrm>
            <a:off x="4434682" y="0"/>
            <a:ext cx="4709318" cy="2623145"/>
          </a:xfrm>
          <a:prstGeom prst="rect">
            <a:avLst/>
          </a:prstGeom>
          <a:ln w="12700" cap="flat">
            <a:noFill/>
            <a:miter lim="400000"/>
          </a:ln>
          <a:effectLst/>
        </p:spPr>
      </p:pic>
      <p:sp>
        <p:nvSpPr>
          <p:cNvPr id="5" name="矩形 4"/>
          <p:cNvSpPr/>
          <p:nvPr/>
        </p:nvSpPr>
        <p:spPr>
          <a:xfrm>
            <a:off x="4888136" y="3140968"/>
            <a:ext cx="4255864" cy="2677656"/>
          </a:xfrm>
          <a:prstGeom prst="rect">
            <a:avLst/>
          </a:prstGeom>
        </p:spPr>
        <p:txBody>
          <a:bodyPr wrap="square">
            <a:spAutoFit/>
          </a:bodyPr>
          <a:lstStyle/>
          <a:p>
            <a:r>
              <a:rPr lang="zh-CN" altLang="zh-CN" sz="2800" dirty="0">
                <a:solidFill>
                  <a:srgbClr val="FF0000"/>
                </a:solidFill>
              </a:rPr>
              <a:t>神经元模型是一个包含输入，输出与计算功能的模型。输入可以类比为神经元的树突，而输出可以类比为神经元的轴突，计算则可以类比为细胞核。</a:t>
            </a:r>
          </a:p>
        </p:txBody>
      </p:sp>
    </p:spTree>
    <p:extLst>
      <p:ext uri="{BB962C8B-B14F-4D97-AF65-F5344CB8AC3E}">
        <p14:creationId xmlns:p14="http://schemas.microsoft.com/office/powerpoint/2010/main" val="2482763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神经元计算</a:t>
            </a:r>
            <a:endParaRPr lang="zh-CN" altLang="en-US" dirty="0"/>
          </a:p>
        </p:txBody>
      </p:sp>
      <p:sp>
        <p:nvSpPr>
          <p:cNvPr id="3" name="内容占位符 2"/>
          <p:cNvSpPr>
            <a:spLocks noGrp="1"/>
          </p:cNvSpPr>
          <p:nvPr>
            <p:ph idx="1"/>
          </p:nvPr>
        </p:nvSpPr>
        <p:spPr>
          <a:xfrm>
            <a:off x="457200" y="1600201"/>
            <a:ext cx="8229600" cy="2260847"/>
          </a:xfrm>
        </p:spPr>
        <p:txBody>
          <a:bodyPr>
            <a:normAutofit fontScale="92500"/>
          </a:bodyPr>
          <a:lstStyle/>
          <a:p>
            <a:r>
              <a:rPr lang="zh-CN" altLang="zh-CN" dirty="0"/>
              <a:t>连接是神经元中最重要的东西。每一个连接上都有一个权重。</a:t>
            </a:r>
          </a:p>
          <a:p>
            <a:r>
              <a:rPr lang="zh-CN" altLang="zh-CN" dirty="0"/>
              <a:t>一个神经网络的训练算法就是让权重的值调整到最佳，以使得整个网络的预测效果最好。</a:t>
            </a:r>
          </a:p>
          <a:p>
            <a:endParaRPr lang="zh-CN" altLang="en-US" dirty="0"/>
          </a:p>
        </p:txBody>
      </p:sp>
      <p:pic>
        <p:nvPicPr>
          <p:cNvPr id="5" name="officeArt object"/>
          <p:cNvPicPr/>
          <p:nvPr/>
        </p:nvPicPr>
        <p:blipFill>
          <a:blip r:embed="rId2">
            <a:extLst/>
          </a:blip>
          <a:stretch>
            <a:fillRect/>
          </a:stretch>
        </p:blipFill>
        <p:spPr>
          <a:xfrm>
            <a:off x="107504" y="4149081"/>
            <a:ext cx="4248472" cy="2016224"/>
          </a:xfrm>
          <a:prstGeom prst="rect">
            <a:avLst/>
          </a:prstGeom>
          <a:ln w="12700" cap="flat">
            <a:noFill/>
            <a:miter lim="400000"/>
          </a:ln>
          <a:effectLst/>
        </p:spPr>
      </p:pic>
      <p:pic>
        <p:nvPicPr>
          <p:cNvPr id="6" name="officeArt object"/>
          <p:cNvPicPr/>
          <p:nvPr/>
        </p:nvPicPr>
        <p:blipFill>
          <a:blip r:embed="rId3">
            <a:extLst/>
          </a:blip>
          <a:stretch>
            <a:fillRect/>
          </a:stretch>
        </p:blipFill>
        <p:spPr>
          <a:xfrm>
            <a:off x="4499942" y="3861048"/>
            <a:ext cx="4464496" cy="2376264"/>
          </a:xfrm>
          <a:prstGeom prst="rect">
            <a:avLst/>
          </a:prstGeom>
          <a:ln w="12700" cap="flat">
            <a:noFill/>
            <a:miter lim="400000"/>
          </a:ln>
          <a:effectLst/>
        </p:spPr>
      </p:pic>
    </p:spTree>
    <p:extLst>
      <p:ext uri="{BB962C8B-B14F-4D97-AF65-F5344CB8AC3E}">
        <p14:creationId xmlns:p14="http://schemas.microsoft.com/office/powerpoint/2010/main" val="11389034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 </a:t>
            </a:r>
            <a:r>
              <a:rPr lang="en-US" altLang="zh-CN" dirty="0" err="1"/>
              <a:t>神经元扩展</a:t>
            </a:r>
            <a:endParaRPr lang="zh-CN" altLang="en-US" dirty="0"/>
          </a:p>
        </p:txBody>
      </p:sp>
      <p:sp>
        <p:nvSpPr>
          <p:cNvPr id="3" name="内容占位符 2"/>
          <p:cNvSpPr>
            <a:spLocks noGrp="1"/>
          </p:cNvSpPr>
          <p:nvPr>
            <p:ph idx="1"/>
          </p:nvPr>
        </p:nvSpPr>
        <p:spPr>
          <a:xfrm>
            <a:off x="457200" y="1340768"/>
            <a:ext cx="8229600" cy="2664296"/>
          </a:xfrm>
        </p:spPr>
        <p:txBody>
          <a:bodyPr>
            <a:normAutofit fontScale="70000" lnSpcReduction="20000"/>
          </a:bodyPr>
          <a:lstStyle/>
          <a:p>
            <a:r>
              <a:rPr lang="zh-CN" altLang="zh-CN" dirty="0" smtClean="0">
                <a:solidFill>
                  <a:srgbClr val="FF0000"/>
                </a:solidFill>
                <a:latin typeface="Times New Roman" panose="02020603050405020304" pitchFamily="18" charset="0"/>
                <a:cs typeface="Times New Roman" panose="02020603050405020304" pitchFamily="18" charset="0"/>
              </a:rPr>
              <a:t>对</a:t>
            </a:r>
            <a:r>
              <a:rPr lang="zh-CN" altLang="zh-CN" dirty="0">
                <a:solidFill>
                  <a:srgbClr val="FF0000"/>
                </a:solidFill>
                <a:latin typeface="Times New Roman" panose="02020603050405020304" pitchFamily="18" charset="0"/>
                <a:cs typeface="Times New Roman" panose="02020603050405020304" pitchFamily="18" charset="0"/>
              </a:rPr>
              <a:t>神经元模型的图</a:t>
            </a:r>
            <a:r>
              <a:rPr lang="zh-CN" altLang="zh-CN" dirty="0" smtClean="0">
                <a:solidFill>
                  <a:srgbClr val="FF0000"/>
                </a:solidFill>
                <a:latin typeface="Times New Roman" panose="02020603050405020304" pitchFamily="18" charset="0"/>
                <a:cs typeface="Times New Roman" panose="02020603050405020304" pitchFamily="18" charset="0"/>
              </a:rPr>
              <a:t>进行扩展</a:t>
            </a:r>
            <a:r>
              <a:rPr lang="en-US" altLang="zh-CN" dirty="0" smtClean="0">
                <a:solidFill>
                  <a:srgbClr val="FF0000"/>
                </a:solidFill>
                <a:latin typeface="Times New Roman" panose="02020603050405020304" pitchFamily="18" charset="0"/>
                <a:cs typeface="Times New Roman" panose="02020603050405020304" pitchFamily="18" charset="0"/>
              </a:rPr>
              <a:t>, </a:t>
            </a:r>
            <a:r>
              <a:rPr lang="zh-CN" altLang="zh-CN" dirty="0" smtClean="0">
                <a:solidFill>
                  <a:srgbClr val="FF0000"/>
                </a:solidFill>
                <a:latin typeface="Times New Roman" panose="02020603050405020304" pitchFamily="18" charset="0"/>
                <a:cs typeface="Times New Roman" panose="02020603050405020304" pitchFamily="18" charset="0"/>
              </a:rPr>
              <a:t>首先</a:t>
            </a:r>
            <a:r>
              <a:rPr lang="zh-CN" altLang="zh-CN" dirty="0">
                <a:solidFill>
                  <a:srgbClr val="FF0000"/>
                </a:solidFill>
                <a:latin typeface="Times New Roman" panose="02020603050405020304" pitchFamily="18" charset="0"/>
                <a:cs typeface="Times New Roman" panose="02020603050405020304" pitchFamily="18" charset="0"/>
              </a:rPr>
              <a:t>将</a:t>
            </a:r>
            <a:r>
              <a:rPr lang="pt-PT" altLang="zh-CN" dirty="0">
                <a:solidFill>
                  <a:srgbClr val="FF0000"/>
                </a:solidFill>
                <a:latin typeface="Times New Roman" panose="02020603050405020304" pitchFamily="18" charset="0"/>
                <a:cs typeface="Times New Roman" panose="02020603050405020304" pitchFamily="18" charset="0"/>
              </a:rPr>
              <a:t>sum</a:t>
            </a:r>
            <a:r>
              <a:rPr lang="zh-CN" altLang="zh-CN" dirty="0">
                <a:solidFill>
                  <a:srgbClr val="FF0000"/>
                </a:solidFill>
                <a:latin typeface="Times New Roman" panose="02020603050405020304" pitchFamily="18" charset="0"/>
                <a:cs typeface="Times New Roman" panose="02020603050405020304" pitchFamily="18" charset="0"/>
              </a:rPr>
              <a:t>函数与</a:t>
            </a:r>
            <a:r>
              <a:rPr lang="de-DE" altLang="zh-CN" dirty="0">
                <a:solidFill>
                  <a:srgbClr val="FF0000"/>
                </a:solidFill>
                <a:latin typeface="Times New Roman" panose="02020603050405020304" pitchFamily="18" charset="0"/>
                <a:cs typeface="Times New Roman" panose="02020603050405020304" pitchFamily="18" charset="0"/>
              </a:rPr>
              <a:t>sgn</a:t>
            </a:r>
            <a:r>
              <a:rPr lang="zh-CN" altLang="zh-CN" dirty="0">
                <a:solidFill>
                  <a:srgbClr val="FF0000"/>
                </a:solidFill>
                <a:latin typeface="Times New Roman" panose="02020603050405020304" pitchFamily="18" charset="0"/>
                <a:cs typeface="Times New Roman" panose="02020603050405020304" pitchFamily="18" charset="0"/>
              </a:rPr>
              <a:t>函数合并到一个圆圈里，代表神经元的内部计算。其次，把输入</a:t>
            </a:r>
            <a:r>
              <a:rPr lang="en-US" altLang="zh-CN" dirty="0">
                <a:solidFill>
                  <a:srgbClr val="FF0000"/>
                </a:solidFill>
                <a:latin typeface="Times New Roman" panose="02020603050405020304" pitchFamily="18" charset="0"/>
                <a:cs typeface="Times New Roman" panose="02020603050405020304" pitchFamily="18" charset="0"/>
              </a:rPr>
              <a:t>a</a:t>
            </a:r>
            <a:r>
              <a:rPr lang="zh-CN" altLang="zh-CN" dirty="0">
                <a:solidFill>
                  <a:srgbClr val="FF0000"/>
                </a:solidFill>
                <a:latin typeface="Times New Roman" panose="02020603050405020304" pitchFamily="18" charset="0"/>
                <a:cs typeface="Times New Roman" panose="02020603050405020304" pitchFamily="18" charset="0"/>
              </a:rPr>
              <a:t>与输出</a:t>
            </a:r>
            <a:r>
              <a:rPr lang="en-US" altLang="zh-CN" dirty="0">
                <a:solidFill>
                  <a:srgbClr val="FF0000"/>
                </a:solidFill>
                <a:latin typeface="Times New Roman" panose="02020603050405020304" pitchFamily="18" charset="0"/>
                <a:cs typeface="Times New Roman" panose="02020603050405020304" pitchFamily="18" charset="0"/>
              </a:rPr>
              <a:t>z</a:t>
            </a:r>
            <a:r>
              <a:rPr lang="zh-CN" altLang="zh-CN" dirty="0">
                <a:solidFill>
                  <a:srgbClr val="FF0000"/>
                </a:solidFill>
                <a:latin typeface="Times New Roman" panose="02020603050405020304" pitchFamily="18" charset="0"/>
                <a:cs typeface="Times New Roman" panose="02020603050405020304" pitchFamily="18" charset="0"/>
              </a:rPr>
              <a:t>写到连接线的左上方，便于后面画复杂的网络。最后说明，一个神经元可以引出多个代表输出的有向箭头，但值都是一样的</a:t>
            </a:r>
            <a:r>
              <a:rPr lang="zh-CN" altLang="zh-CN" dirty="0" smtClean="0">
                <a:solidFill>
                  <a:srgbClr val="FF0000"/>
                </a:solidFill>
                <a:latin typeface="Times New Roman" panose="02020603050405020304" pitchFamily="18" charset="0"/>
                <a:cs typeface="Times New Roman" panose="02020603050405020304" pitchFamily="18" charset="0"/>
              </a:rPr>
              <a:t>。</a:t>
            </a:r>
            <a:endParaRPr lang="en-US" altLang="zh-CN" dirty="0" smtClean="0">
              <a:solidFill>
                <a:srgbClr val="FF0000"/>
              </a:solidFill>
              <a:latin typeface="Times New Roman" panose="02020603050405020304" pitchFamily="18" charset="0"/>
              <a:cs typeface="Times New Roman" panose="02020603050405020304" pitchFamily="18" charset="0"/>
            </a:endParaRPr>
          </a:p>
          <a:p>
            <a:endParaRPr lang="zh-CN" altLang="zh-CN" dirty="0">
              <a:solidFill>
                <a:srgbClr val="FF0000"/>
              </a:solidFill>
              <a:latin typeface="Times New Roman" panose="02020603050405020304" pitchFamily="18" charset="0"/>
              <a:cs typeface="Times New Roman" panose="02020603050405020304" pitchFamily="18" charset="0"/>
            </a:endParaRPr>
          </a:p>
          <a:p>
            <a:r>
              <a:rPr lang="zh-CN" altLang="zh-CN" dirty="0">
                <a:solidFill>
                  <a:srgbClr val="FF0000"/>
                </a:solidFill>
                <a:latin typeface="Times New Roman" panose="02020603050405020304" pitchFamily="18" charset="0"/>
                <a:cs typeface="Times New Roman" panose="02020603050405020304" pitchFamily="18" charset="0"/>
              </a:rPr>
              <a:t>神经元可以看作一个计算与存储单元。计算是神经元对</a:t>
            </a:r>
            <a:r>
              <a:rPr lang="zh-CN" altLang="zh-CN" dirty="0" smtClean="0">
                <a:solidFill>
                  <a:srgbClr val="FF0000"/>
                </a:solidFill>
                <a:latin typeface="Times New Roman" panose="02020603050405020304" pitchFamily="18" charset="0"/>
                <a:cs typeface="Times New Roman" panose="02020603050405020304" pitchFamily="18" charset="0"/>
              </a:rPr>
              <a:t>其输入</a:t>
            </a:r>
            <a:r>
              <a:rPr lang="zh-CN" altLang="zh-CN" dirty="0">
                <a:solidFill>
                  <a:srgbClr val="FF0000"/>
                </a:solidFill>
                <a:latin typeface="Times New Roman" panose="02020603050405020304" pitchFamily="18" charset="0"/>
                <a:cs typeface="Times New Roman" panose="02020603050405020304" pitchFamily="18" charset="0"/>
              </a:rPr>
              <a:t>进行计算功能。存储是神经元会暂存计算结果，并传递到下一层。</a:t>
            </a:r>
          </a:p>
          <a:p>
            <a:endParaRPr lang="zh-CN" altLang="en-US" dirty="0"/>
          </a:p>
        </p:txBody>
      </p:sp>
      <p:pic>
        <p:nvPicPr>
          <p:cNvPr id="4" name="officeArt object"/>
          <p:cNvPicPr/>
          <p:nvPr/>
        </p:nvPicPr>
        <p:blipFill>
          <a:blip r:embed="rId2">
            <a:extLst/>
          </a:blip>
          <a:stretch>
            <a:fillRect/>
          </a:stretch>
        </p:blipFill>
        <p:spPr>
          <a:xfrm>
            <a:off x="1331640" y="4221088"/>
            <a:ext cx="6119495" cy="2329815"/>
          </a:xfrm>
          <a:prstGeom prst="rect">
            <a:avLst/>
          </a:prstGeom>
          <a:ln w="12700" cap="flat">
            <a:noFill/>
            <a:miter lim="400000"/>
          </a:ln>
          <a:effectLst/>
        </p:spPr>
      </p:pic>
    </p:spTree>
    <p:extLst>
      <p:ext uri="{BB962C8B-B14F-4D97-AF65-F5344CB8AC3E}">
        <p14:creationId xmlns:p14="http://schemas.microsoft.com/office/powerpoint/2010/main" val="4271436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nl-NL" altLang="zh-CN" dirty="0">
                <a:latin typeface="Times New Roman" panose="02020603050405020304" pitchFamily="18" charset="0"/>
                <a:cs typeface="Times New Roman" panose="02020603050405020304" pitchFamily="18" charset="0"/>
              </a:rPr>
              <a:t>Hebb</a:t>
            </a:r>
            <a:r>
              <a:rPr lang="en-US" altLang="zh-CN" dirty="0" err="1">
                <a:latin typeface="Times New Roman" panose="02020603050405020304" pitchFamily="18" charset="0"/>
                <a:cs typeface="Times New Roman" panose="02020603050405020304" pitchFamily="18" charset="0"/>
              </a:rPr>
              <a:t>学习率</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7504" y="1628800"/>
            <a:ext cx="7139136" cy="5069159"/>
          </a:xfrm>
        </p:spPr>
        <p:txBody>
          <a:bodyPr>
            <a:normAutofit fontScale="92500" lnSpcReduction="20000"/>
          </a:bodyPr>
          <a:lstStyle/>
          <a:p>
            <a:pPr algn="just"/>
            <a:r>
              <a:rPr lang="en-US" altLang="zh-CN" dirty="0">
                <a:latin typeface="Times New Roman" panose="02020603050405020304" pitchFamily="18" charset="0"/>
                <a:cs typeface="Times New Roman" panose="02020603050405020304" pitchFamily="18" charset="0"/>
              </a:rPr>
              <a:t>1943</a:t>
            </a:r>
            <a:r>
              <a:rPr lang="zh-CN" altLang="zh-CN" dirty="0">
                <a:latin typeface="Times New Roman" panose="02020603050405020304" pitchFamily="18" charset="0"/>
                <a:cs typeface="Times New Roman" panose="02020603050405020304" pitchFamily="18" charset="0"/>
              </a:rPr>
              <a:t>年发布的</a:t>
            </a:r>
            <a:r>
              <a:rPr lang="fr-FR" altLang="zh-CN" dirty="0">
                <a:latin typeface="Times New Roman" panose="02020603050405020304" pitchFamily="18" charset="0"/>
                <a:cs typeface="Times New Roman" panose="02020603050405020304" pitchFamily="18" charset="0"/>
              </a:rPr>
              <a:t>MP</a:t>
            </a:r>
            <a:r>
              <a:rPr lang="zh-CN" altLang="zh-CN" dirty="0">
                <a:latin typeface="Times New Roman" panose="02020603050405020304" pitchFamily="18" charset="0"/>
                <a:cs typeface="Times New Roman" panose="02020603050405020304" pitchFamily="18" charset="0"/>
              </a:rPr>
              <a:t>模型，虽然简单，但已经建立了神经网络大厦的地基。但是，</a:t>
            </a:r>
            <a:r>
              <a:rPr lang="fr-FR" altLang="zh-CN" dirty="0">
                <a:latin typeface="Times New Roman" panose="02020603050405020304" pitchFamily="18" charset="0"/>
                <a:cs typeface="Times New Roman" panose="02020603050405020304" pitchFamily="18" charset="0"/>
              </a:rPr>
              <a:t>MP</a:t>
            </a:r>
            <a:r>
              <a:rPr lang="zh-CN" altLang="zh-CN" dirty="0">
                <a:latin typeface="Times New Roman" panose="02020603050405020304" pitchFamily="18" charset="0"/>
                <a:cs typeface="Times New Roman" panose="02020603050405020304" pitchFamily="18" charset="0"/>
              </a:rPr>
              <a:t>模型中，权重的值都是预先设置的，因此不能学习。</a:t>
            </a:r>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1949</a:t>
            </a:r>
            <a:r>
              <a:rPr lang="zh-CN" altLang="zh-CN" dirty="0">
                <a:latin typeface="Times New Roman" panose="02020603050405020304" pitchFamily="18" charset="0"/>
                <a:cs typeface="Times New Roman" panose="02020603050405020304" pitchFamily="18" charset="0"/>
              </a:rPr>
              <a:t>年心理学家</a:t>
            </a:r>
            <a:r>
              <a:rPr lang="nl-NL" altLang="zh-CN" dirty="0">
                <a:latin typeface="Times New Roman" panose="02020603050405020304" pitchFamily="18" charset="0"/>
                <a:cs typeface="Times New Roman" panose="02020603050405020304" pitchFamily="18" charset="0"/>
              </a:rPr>
              <a:t>Hebb</a:t>
            </a:r>
            <a:r>
              <a:rPr lang="zh-CN" altLang="zh-CN" dirty="0">
                <a:latin typeface="Times New Roman" panose="02020603050405020304" pitchFamily="18" charset="0"/>
                <a:cs typeface="Times New Roman" panose="02020603050405020304" pitchFamily="18" charset="0"/>
              </a:rPr>
              <a:t>提出了</a:t>
            </a:r>
            <a:r>
              <a:rPr lang="nl-NL" altLang="zh-CN" dirty="0">
                <a:latin typeface="Times New Roman" panose="02020603050405020304" pitchFamily="18" charset="0"/>
                <a:cs typeface="Times New Roman" panose="02020603050405020304" pitchFamily="18" charset="0"/>
              </a:rPr>
              <a:t>Hebb</a:t>
            </a:r>
            <a:r>
              <a:rPr lang="zh-CN" altLang="zh-CN" dirty="0">
                <a:latin typeface="Times New Roman" panose="02020603050405020304" pitchFamily="18" charset="0"/>
                <a:cs typeface="Times New Roman" panose="02020603050405020304" pitchFamily="18" charset="0"/>
              </a:rPr>
              <a:t>学习率，认为人脑神经细胞的</a:t>
            </a:r>
            <a:r>
              <a:rPr lang="ja-JP" altLang="zh-CN" dirty="0">
                <a:latin typeface="Times New Roman" panose="02020603050405020304" pitchFamily="18" charset="0"/>
                <a:cs typeface="Times New Roman" panose="02020603050405020304" pitchFamily="18" charset="0"/>
              </a:rPr>
              <a:t>突触</a:t>
            </a:r>
            <a:r>
              <a:rPr lang="zh-CN" altLang="zh-CN" dirty="0" smtClean="0">
                <a:latin typeface="Times New Roman" panose="02020603050405020304" pitchFamily="18" charset="0"/>
                <a:cs typeface="Times New Roman" panose="02020603050405020304" pitchFamily="18" charset="0"/>
              </a:rPr>
              <a:t>（</a:t>
            </a:r>
            <a:r>
              <a:rPr lang="zh-CN" altLang="zh-CN" dirty="0" smtClean="0">
                <a:solidFill>
                  <a:srgbClr val="FF0000"/>
                </a:solidFill>
                <a:latin typeface="Times New Roman" panose="02020603050405020304" pitchFamily="18" charset="0"/>
                <a:cs typeface="Times New Roman" panose="02020603050405020304" pitchFamily="18" charset="0"/>
              </a:rPr>
              <a:t>连接</a:t>
            </a:r>
            <a:r>
              <a:rPr lang="zh-CN" altLang="zh-CN" dirty="0">
                <a:latin typeface="Times New Roman" panose="02020603050405020304" pitchFamily="18" charset="0"/>
                <a:cs typeface="Times New Roman" panose="02020603050405020304" pitchFamily="18" charset="0"/>
              </a:rPr>
              <a:t>）上的强度上可以变化的</a:t>
            </a:r>
            <a:r>
              <a:rPr lang="zh-CN" altLang="zh-CN" dirty="0" smtClean="0">
                <a:latin typeface="Times New Roman" panose="02020603050405020304" pitchFamily="18" charset="0"/>
                <a:cs typeface="Times New Roman" panose="02020603050405020304" pitchFamily="18" charset="0"/>
              </a:rPr>
              <a:t>。考虑</a:t>
            </a:r>
            <a:r>
              <a:rPr lang="zh-CN" altLang="zh-CN" dirty="0">
                <a:latin typeface="Times New Roman" panose="02020603050405020304" pitchFamily="18" charset="0"/>
                <a:cs typeface="Times New Roman" panose="02020603050405020304" pitchFamily="18" charset="0"/>
              </a:rPr>
              <a:t>用调整权值的方法来让机器学习。这为后面的学习算法奠定了基础。</a:t>
            </a:r>
            <a:endParaRPr lang="en-US" altLang="zh-CN" dirty="0">
              <a:latin typeface="Times New Roman" panose="02020603050405020304" pitchFamily="18" charset="0"/>
              <a:cs typeface="Times New Roman" panose="02020603050405020304" pitchFamily="18" charset="0"/>
            </a:endParaRPr>
          </a:p>
          <a:p>
            <a:pPr algn="just"/>
            <a:r>
              <a:rPr lang="zh-CN" altLang="zh-CN" dirty="0">
                <a:latin typeface="Times New Roman" panose="02020603050405020304" pitchFamily="18" charset="0"/>
                <a:cs typeface="Times New Roman" panose="02020603050405020304" pitchFamily="18" charset="0"/>
              </a:rPr>
              <a:t>尽管神经元模型与</a:t>
            </a:r>
            <a:r>
              <a:rPr lang="nl-NL" altLang="zh-CN" dirty="0">
                <a:latin typeface="Times New Roman" panose="02020603050405020304" pitchFamily="18" charset="0"/>
                <a:cs typeface="Times New Roman" panose="02020603050405020304" pitchFamily="18" charset="0"/>
              </a:rPr>
              <a:t>Hebb</a:t>
            </a:r>
            <a:r>
              <a:rPr lang="zh-CN" altLang="zh-CN" dirty="0">
                <a:latin typeface="Times New Roman" panose="02020603050405020304" pitchFamily="18" charset="0"/>
                <a:cs typeface="Times New Roman" panose="02020603050405020304" pitchFamily="18" charset="0"/>
              </a:rPr>
              <a:t>学习律都已诞生，但限于当时的计算机能力，直到接近</a:t>
            </a:r>
            <a:r>
              <a:rPr lang="en-US" altLang="zh-CN" dirty="0">
                <a:latin typeface="Times New Roman" panose="02020603050405020304" pitchFamily="18" charset="0"/>
                <a:cs typeface="Times New Roman" panose="02020603050405020304" pitchFamily="18" charset="0"/>
              </a:rPr>
              <a:t>10</a:t>
            </a:r>
            <a:r>
              <a:rPr lang="zh-CN" altLang="zh-CN" dirty="0">
                <a:latin typeface="Times New Roman" panose="02020603050405020304" pitchFamily="18" charset="0"/>
                <a:cs typeface="Times New Roman" panose="02020603050405020304" pitchFamily="18" charset="0"/>
              </a:rPr>
              <a:t>年后，第一个真正意义的神经网络才诞生。</a:t>
            </a:r>
          </a:p>
          <a:p>
            <a:endParaRPr lang="zh-CN" altLang="zh-CN" dirty="0"/>
          </a:p>
          <a:p>
            <a:endParaRPr lang="zh-CN" altLang="en-US" dirty="0"/>
          </a:p>
        </p:txBody>
      </p:sp>
      <p:pic>
        <p:nvPicPr>
          <p:cNvPr id="4" name="officeArt object"/>
          <p:cNvPicPr/>
          <p:nvPr/>
        </p:nvPicPr>
        <p:blipFill>
          <a:blip r:embed="rId2">
            <a:extLst/>
          </a:blip>
          <a:stretch>
            <a:fillRect/>
          </a:stretch>
        </p:blipFill>
        <p:spPr>
          <a:xfrm>
            <a:off x="7308304" y="1716063"/>
            <a:ext cx="1600200" cy="2057400"/>
          </a:xfrm>
          <a:prstGeom prst="rect">
            <a:avLst/>
          </a:prstGeom>
          <a:ln w="12700" cap="flat">
            <a:noFill/>
            <a:miter lim="400000"/>
          </a:ln>
          <a:effectLst/>
        </p:spPr>
      </p:pic>
    </p:spTree>
    <p:extLst>
      <p:ext uri="{BB962C8B-B14F-4D97-AF65-F5344CB8AC3E}">
        <p14:creationId xmlns:p14="http://schemas.microsoft.com/office/powerpoint/2010/main" val="1448704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单层神经网络（感知器）</a:t>
            </a:r>
            <a:endParaRPr lang="zh-CN" altLang="en-US" dirty="0"/>
          </a:p>
        </p:txBody>
      </p:sp>
      <p:sp>
        <p:nvSpPr>
          <p:cNvPr id="3" name="内容占位符 2"/>
          <p:cNvSpPr>
            <a:spLocks noGrp="1"/>
          </p:cNvSpPr>
          <p:nvPr>
            <p:ph idx="1"/>
          </p:nvPr>
        </p:nvSpPr>
        <p:spPr>
          <a:xfrm>
            <a:off x="467544" y="1196752"/>
            <a:ext cx="8229600" cy="3609131"/>
          </a:xfrm>
        </p:spPr>
        <p:txBody>
          <a:bodyPr>
            <a:normAutofit fontScale="92500" lnSpcReduction="10000"/>
          </a:bodyPr>
          <a:lstStyle/>
          <a:p>
            <a:pPr algn="just"/>
            <a:r>
              <a:rPr lang="en-US" altLang="zh-CN" sz="2800" dirty="0">
                <a:latin typeface="Times New Roman" panose="02020603050405020304" pitchFamily="18" charset="0"/>
                <a:cs typeface="Times New Roman" panose="02020603050405020304" pitchFamily="18" charset="0"/>
              </a:rPr>
              <a:t>1958</a:t>
            </a:r>
            <a:r>
              <a:rPr lang="zh-CN" altLang="zh-CN" sz="2800" dirty="0">
                <a:latin typeface="Times New Roman" panose="02020603050405020304" pitchFamily="18" charset="0"/>
                <a:cs typeface="Times New Roman" panose="02020603050405020304" pitchFamily="18" charset="0"/>
              </a:rPr>
              <a:t>年，计算科学家</a:t>
            </a:r>
            <a:r>
              <a:rPr lang="da-DK" altLang="zh-CN" sz="2800" dirty="0">
                <a:latin typeface="Times New Roman" panose="02020603050405020304" pitchFamily="18" charset="0"/>
                <a:cs typeface="Times New Roman" panose="02020603050405020304" pitchFamily="18" charset="0"/>
              </a:rPr>
              <a:t>Rosenblatt</a:t>
            </a:r>
            <a:r>
              <a:rPr lang="zh-CN" altLang="zh-CN" sz="2800" dirty="0">
                <a:latin typeface="Times New Roman" panose="02020603050405020304" pitchFamily="18" charset="0"/>
                <a:cs typeface="Times New Roman" panose="02020603050405020304" pitchFamily="18" charset="0"/>
              </a:rPr>
              <a:t>提出了由两层神经元组成的神经网络</a:t>
            </a:r>
            <a:r>
              <a:rPr lang="zh-CN" altLang="zh-CN" sz="2800" dirty="0" smtClean="0">
                <a:latin typeface="Times New Roman" panose="02020603050405020304" pitchFamily="18" charset="0"/>
                <a:cs typeface="Times New Roman" panose="02020603050405020304" pitchFamily="18" charset="0"/>
              </a:rPr>
              <a:t>。起名</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感知器</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Perceptron</a:t>
            </a:r>
            <a:r>
              <a:rPr lang="zh-CN" altLang="zh-CN" sz="2800" dirty="0">
                <a:latin typeface="Times New Roman" panose="02020603050405020304" pitchFamily="18" charset="0"/>
                <a:cs typeface="Times New Roman" panose="02020603050405020304" pitchFamily="18" charset="0"/>
              </a:rPr>
              <a:t>）（有的文献翻译成</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感知机</a:t>
            </a:r>
            <a:r>
              <a:rPr lang="en-US" altLang="zh-CN" sz="2800"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a:t>
            </a:r>
          </a:p>
          <a:p>
            <a:pPr algn="just"/>
            <a:r>
              <a:rPr lang="zh-CN" altLang="zh-CN" sz="2800" dirty="0">
                <a:latin typeface="Times New Roman" panose="02020603050405020304" pitchFamily="18" charset="0"/>
                <a:cs typeface="Times New Roman" panose="02020603050405020304" pitchFamily="18" charset="0"/>
              </a:rPr>
              <a:t>感知器是当时首个可以学习的人工神经网络。</a:t>
            </a:r>
            <a:r>
              <a:rPr lang="da-DK" altLang="zh-CN" sz="2800" dirty="0">
                <a:latin typeface="Times New Roman" panose="02020603050405020304" pitchFamily="18" charset="0"/>
                <a:cs typeface="Times New Roman" panose="02020603050405020304" pitchFamily="18" charset="0"/>
              </a:rPr>
              <a:t>Rosenblatt </a:t>
            </a:r>
            <a:r>
              <a:rPr lang="zh-CN" altLang="zh-CN" sz="2800" dirty="0">
                <a:latin typeface="Times New Roman" panose="02020603050405020304" pitchFamily="18" charset="0"/>
                <a:cs typeface="Times New Roman" panose="02020603050405020304" pitchFamily="18" charset="0"/>
              </a:rPr>
              <a:t>现场演示了其学习识别简单图像的过程，在当时的社会引起了轰动。</a:t>
            </a:r>
          </a:p>
          <a:p>
            <a:pPr algn="just"/>
            <a:r>
              <a:rPr lang="zh-CN" altLang="zh-CN" sz="2800" dirty="0" smtClean="0">
                <a:latin typeface="Times New Roman" panose="02020603050405020304" pitchFamily="18" charset="0"/>
                <a:cs typeface="Times New Roman" panose="02020603050405020304" pitchFamily="18" charset="0"/>
              </a:rPr>
              <a:t>认为</a:t>
            </a:r>
            <a:r>
              <a:rPr lang="zh-CN" altLang="zh-CN" sz="2800" dirty="0">
                <a:latin typeface="Times New Roman" panose="02020603050405020304" pitchFamily="18" charset="0"/>
                <a:cs typeface="Times New Roman" panose="02020603050405020304" pitchFamily="18" charset="0"/>
              </a:rPr>
              <a:t>已经发现了智能的</a:t>
            </a:r>
            <a:r>
              <a:rPr lang="zh-CN" altLang="zh-CN" sz="2800" dirty="0" smtClean="0">
                <a:latin typeface="Times New Roman" panose="02020603050405020304" pitchFamily="18" charset="0"/>
                <a:cs typeface="Times New Roman" panose="02020603050405020304" pitchFamily="18" charset="0"/>
              </a:rPr>
              <a:t>奥秘</a:t>
            </a:r>
            <a:r>
              <a:rPr lang="zh-CN" altLang="zh-CN" sz="2800" dirty="0">
                <a:latin typeface="Times New Roman" panose="02020603050405020304" pitchFamily="18" charset="0"/>
                <a:cs typeface="Times New Roman" panose="02020603050405020304" pitchFamily="18" charset="0"/>
              </a:rPr>
              <a:t>，许多学者和科研机构纷纷投入到神经网络的研究中</a:t>
            </a:r>
            <a:r>
              <a:rPr lang="zh-CN" altLang="zh-CN" sz="2800" dirty="0" smtClean="0">
                <a:latin typeface="Times New Roman" panose="02020603050405020304" pitchFamily="18" charset="0"/>
                <a:cs typeface="Times New Roman" panose="02020603050405020304" pitchFamily="18" charset="0"/>
              </a:rPr>
              <a:t>。这</a:t>
            </a:r>
            <a:r>
              <a:rPr lang="zh-CN" altLang="zh-CN" sz="2800" dirty="0">
                <a:latin typeface="Times New Roman" panose="02020603050405020304" pitchFamily="18" charset="0"/>
                <a:cs typeface="Times New Roman" panose="02020603050405020304" pitchFamily="18" charset="0"/>
              </a:rPr>
              <a:t>段时间直到</a:t>
            </a:r>
            <a:r>
              <a:rPr lang="en-US" altLang="zh-CN" sz="2800" dirty="0">
                <a:latin typeface="Times New Roman" panose="02020603050405020304" pitchFamily="18" charset="0"/>
                <a:cs typeface="Times New Roman" panose="02020603050405020304" pitchFamily="18" charset="0"/>
              </a:rPr>
              <a:t>1969</a:t>
            </a:r>
            <a:r>
              <a:rPr lang="zh-CN" altLang="zh-CN" sz="2800" dirty="0">
                <a:latin typeface="Times New Roman" panose="02020603050405020304" pitchFamily="18" charset="0"/>
                <a:cs typeface="Times New Roman" panose="02020603050405020304" pitchFamily="18" charset="0"/>
              </a:rPr>
              <a:t>年才结束，这个时期可以看作神经网络的第一次高潮。</a:t>
            </a:r>
          </a:p>
          <a:p>
            <a:endParaRPr lang="zh-CN" altLang="en-US" dirty="0"/>
          </a:p>
        </p:txBody>
      </p:sp>
      <p:pic>
        <p:nvPicPr>
          <p:cNvPr id="4" name="officeArt object"/>
          <p:cNvPicPr/>
          <p:nvPr/>
        </p:nvPicPr>
        <p:blipFill>
          <a:blip r:embed="rId2">
            <a:extLst/>
          </a:blip>
          <a:stretch>
            <a:fillRect/>
          </a:stretch>
        </p:blipFill>
        <p:spPr>
          <a:xfrm>
            <a:off x="0" y="4546699"/>
            <a:ext cx="5080000" cy="2336800"/>
          </a:xfrm>
          <a:prstGeom prst="rect">
            <a:avLst/>
          </a:prstGeom>
          <a:ln w="12700" cap="flat">
            <a:noFill/>
            <a:miter lim="400000"/>
          </a:ln>
          <a:effectLst/>
        </p:spPr>
      </p:pic>
      <p:sp>
        <p:nvSpPr>
          <p:cNvPr id="5" name="矩形 4"/>
          <p:cNvSpPr/>
          <p:nvPr/>
        </p:nvSpPr>
        <p:spPr>
          <a:xfrm>
            <a:off x="5092948" y="5059928"/>
            <a:ext cx="4051052" cy="1200329"/>
          </a:xfrm>
          <a:prstGeom prst="rect">
            <a:avLst/>
          </a:prstGeom>
        </p:spPr>
        <p:txBody>
          <a:bodyPr wrap="square">
            <a:spAutoFit/>
          </a:bodyPr>
          <a:lstStyle/>
          <a:p>
            <a:r>
              <a:rPr lang="en-US" altLang="zh-CN" sz="2400" b="1" dirty="0" err="1">
                <a:solidFill>
                  <a:srgbClr val="FF0000"/>
                </a:solidFill>
              </a:rPr>
              <a:t>美国军方大力资助了神经网络的研究，并认为神经网络比“原子弹工程”更重要</a:t>
            </a:r>
            <a:r>
              <a:rPr lang="en-US" altLang="zh-CN" sz="2400" b="1" dirty="0">
                <a:solidFill>
                  <a:srgbClr val="FF0000"/>
                </a:solidFill>
              </a:rPr>
              <a:t>。</a:t>
            </a:r>
            <a:endParaRPr lang="zh-CN" altLang="en-US" sz="2400" b="1" dirty="0">
              <a:solidFill>
                <a:srgbClr val="FF0000"/>
              </a:solidFill>
            </a:endParaRPr>
          </a:p>
        </p:txBody>
      </p:sp>
    </p:spTree>
    <p:extLst>
      <p:ext uri="{BB962C8B-B14F-4D97-AF65-F5344CB8AC3E}">
        <p14:creationId xmlns:p14="http://schemas.microsoft.com/office/powerpoint/2010/main" val="176163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473"/>
            <a:ext cx="8229600" cy="1143000"/>
          </a:xfrm>
        </p:spPr>
        <p:txBody>
          <a:bodyPr/>
          <a:lstStyle/>
          <a:p>
            <a:r>
              <a:rPr lang="en-US" altLang="zh-CN" dirty="0" err="1"/>
              <a:t>单层神经网络</a:t>
            </a:r>
            <a:endParaRPr lang="zh-CN" altLang="en-US" dirty="0"/>
          </a:p>
        </p:txBody>
      </p:sp>
      <p:sp>
        <p:nvSpPr>
          <p:cNvPr id="3" name="内容占位符 2"/>
          <p:cNvSpPr>
            <a:spLocks noGrp="1"/>
          </p:cNvSpPr>
          <p:nvPr>
            <p:ph idx="1"/>
          </p:nvPr>
        </p:nvSpPr>
        <p:spPr>
          <a:xfrm>
            <a:off x="457200" y="1196752"/>
            <a:ext cx="4474840" cy="5112567"/>
          </a:xfrm>
        </p:spPr>
        <p:txBody>
          <a:bodyPr>
            <a:normAutofit/>
          </a:bodyPr>
          <a:lstStyle/>
          <a:p>
            <a:pPr marL="0" indent="0" algn="just">
              <a:buNone/>
            </a:pPr>
            <a:r>
              <a:rPr lang="zh-CN" altLang="zh-CN" sz="2800" dirty="0">
                <a:latin typeface="Times New Roman" panose="02020603050405020304" pitchFamily="18" charset="0"/>
                <a:cs typeface="Times New Roman" panose="02020603050405020304" pitchFamily="18" charset="0"/>
              </a:rPr>
              <a:t>在原来</a:t>
            </a:r>
            <a:r>
              <a:rPr lang="fr-FR" altLang="zh-CN" sz="2800" dirty="0">
                <a:latin typeface="Times New Roman" panose="02020603050405020304" pitchFamily="18" charset="0"/>
                <a:cs typeface="Times New Roman" panose="02020603050405020304" pitchFamily="18" charset="0"/>
              </a:rPr>
              <a:t>MP</a:t>
            </a:r>
            <a:r>
              <a:rPr lang="zh-TW" altLang="zh-CN" sz="2800" dirty="0">
                <a:latin typeface="Times New Roman" panose="02020603050405020304" pitchFamily="18" charset="0"/>
                <a:cs typeface="Times New Roman" panose="02020603050405020304" pitchFamily="18" charset="0"/>
              </a:rPr>
              <a:t>模型的</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输入</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位置添加神经元节点，标志其为</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输入单元</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。其余不变</a:t>
            </a:r>
            <a:r>
              <a:rPr lang="zh-CN" altLang="zh-CN" sz="2800" dirty="0" smtClean="0">
                <a:latin typeface="Times New Roman" panose="02020603050405020304" pitchFamily="18" charset="0"/>
                <a:cs typeface="Times New Roman" panose="02020603050405020304" pitchFamily="18" charset="0"/>
              </a:rPr>
              <a:t>，我们</a:t>
            </a:r>
            <a:r>
              <a:rPr lang="zh-CN" altLang="zh-CN" sz="2800" dirty="0">
                <a:latin typeface="Times New Roman" panose="02020603050405020304" pitchFamily="18" charset="0"/>
                <a:cs typeface="Times New Roman" panose="02020603050405020304" pitchFamily="18" charset="0"/>
              </a:rPr>
              <a:t>将权值</a:t>
            </a:r>
            <a:r>
              <a:rPr lang="en-US" altLang="zh-CN" sz="2800" dirty="0">
                <a:latin typeface="Times New Roman" panose="02020603050405020304" pitchFamily="18" charset="0"/>
                <a:cs typeface="Times New Roman" panose="02020603050405020304" pitchFamily="18" charset="0"/>
              </a:rPr>
              <a:t>w</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w</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 w</a:t>
            </a:r>
            <a:r>
              <a:rPr lang="en-US" altLang="zh-CN" sz="2800" baseline="-25000" dirty="0">
                <a:latin typeface="Times New Roman" panose="02020603050405020304" pitchFamily="18" charset="0"/>
                <a:cs typeface="Times New Roman" panose="02020603050405020304" pitchFamily="18" charset="0"/>
              </a:rPr>
              <a:t>3</a:t>
            </a:r>
            <a:r>
              <a:rPr lang="zh-CN" altLang="zh-CN" sz="2800" dirty="0">
                <a:latin typeface="Times New Roman" panose="02020603050405020304" pitchFamily="18" charset="0"/>
                <a:cs typeface="Times New Roman" panose="02020603050405020304" pitchFamily="18" charset="0"/>
              </a:rPr>
              <a:t>写到</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连接线</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的中间。</a:t>
            </a:r>
          </a:p>
          <a:p>
            <a:endParaRPr lang="zh-CN" altLang="en-US" dirty="0"/>
          </a:p>
        </p:txBody>
      </p:sp>
      <p:pic>
        <p:nvPicPr>
          <p:cNvPr id="4" name="officeArt object"/>
          <p:cNvPicPr/>
          <p:nvPr/>
        </p:nvPicPr>
        <p:blipFill>
          <a:blip r:embed="rId2">
            <a:extLst/>
          </a:blip>
          <a:stretch>
            <a:fillRect/>
          </a:stretch>
        </p:blipFill>
        <p:spPr>
          <a:xfrm>
            <a:off x="4995912" y="1340768"/>
            <a:ext cx="3968576" cy="4608512"/>
          </a:xfrm>
          <a:prstGeom prst="rect">
            <a:avLst/>
          </a:prstGeom>
          <a:ln w="12700" cap="flat">
            <a:noFill/>
            <a:miter lim="400000"/>
          </a:ln>
          <a:effectLst/>
        </p:spPr>
      </p:pic>
      <p:sp>
        <p:nvSpPr>
          <p:cNvPr id="5" name="矩形 4"/>
          <p:cNvSpPr/>
          <p:nvPr/>
        </p:nvSpPr>
        <p:spPr>
          <a:xfrm>
            <a:off x="360040" y="3645024"/>
            <a:ext cx="4572000" cy="2677656"/>
          </a:xfrm>
          <a:prstGeom prst="rect">
            <a:avLst/>
          </a:prstGeom>
        </p:spPr>
        <p:txBody>
          <a:bodyPr>
            <a:spAutoFit/>
          </a:bodyPr>
          <a:lstStyle/>
          <a:p>
            <a:pPr algn="just"/>
            <a:r>
              <a:rPr lang="zh-CN" altLang="zh-CN" sz="2800" dirty="0">
                <a:solidFill>
                  <a:srgbClr val="FF0000"/>
                </a:solidFill>
              </a:rPr>
              <a:t>在</a:t>
            </a:r>
            <a:r>
              <a:rPr lang="en-US" altLang="zh-CN" sz="2800" dirty="0" smtClean="0">
                <a:solidFill>
                  <a:srgbClr val="FF0000"/>
                </a:solidFill>
              </a:rPr>
              <a:t>“</a:t>
            </a:r>
            <a:r>
              <a:rPr lang="zh-CN" altLang="zh-CN" sz="2800" dirty="0" smtClean="0">
                <a:solidFill>
                  <a:srgbClr val="FF0000"/>
                </a:solidFill>
              </a:rPr>
              <a:t>感知</a:t>
            </a:r>
            <a:r>
              <a:rPr lang="zh-CN" altLang="zh-CN" sz="2800" dirty="0">
                <a:solidFill>
                  <a:srgbClr val="FF0000"/>
                </a:solidFill>
              </a:rPr>
              <a:t>器</a:t>
            </a:r>
            <a:r>
              <a:rPr lang="en-US" altLang="zh-CN" sz="2800" dirty="0">
                <a:solidFill>
                  <a:srgbClr val="FF0000"/>
                </a:solidFill>
              </a:rPr>
              <a:t>”</a:t>
            </a:r>
            <a:r>
              <a:rPr lang="zh-CN" altLang="zh-CN" sz="2800" dirty="0">
                <a:solidFill>
                  <a:srgbClr val="FF0000"/>
                </a:solidFill>
              </a:rPr>
              <a:t>中，有两个层次。分别是输入层和输出层。输入层里的</a:t>
            </a:r>
            <a:r>
              <a:rPr lang="en-US" altLang="zh-CN" sz="2800" dirty="0">
                <a:solidFill>
                  <a:srgbClr val="FF0000"/>
                </a:solidFill>
              </a:rPr>
              <a:t>“</a:t>
            </a:r>
            <a:r>
              <a:rPr lang="zh-CN" altLang="zh-CN" sz="2800" dirty="0">
                <a:solidFill>
                  <a:srgbClr val="FF0000"/>
                </a:solidFill>
              </a:rPr>
              <a:t>输入单元</a:t>
            </a:r>
            <a:r>
              <a:rPr lang="en-US" altLang="zh-CN" sz="2800" dirty="0">
                <a:solidFill>
                  <a:srgbClr val="FF0000"/>
                </a:solidFill>
              </a:rPr>
              <a:t>”</a:t>
            </a:r>
            <a:r>
              <a:rPr lang="zh-CN" altLang="zh-CN" sz="2800" dirty="0">
                <a:solidFill>
                  <a:srgbClr val="FF0000"/>
                </a:solidFill>
              </a:rPr>
              <a:t>只负责传输数据，不做计算。输出层里的</a:t>
            </a:r>
            <a:r>
              <a:rPr lang="en-US" altLang="zh-CN" sz="2800" dirty="0">
                <a:solidFill>
                  <a:srgbClr val="FF0000"/>
                </a:solidFill>
              </a:rPr>
              <a:t>“</a:t>
            </a:r>
            <a:r>
              <a:rPr lang="zh-CN" altLang="zh-CN" sz="2800" dirty="0">
                <a:solidFill>
                  <a:srgbClr val="FF0000"/>
                </a:solidFill>
              </a:rPr>
              <a:t>输出单元</a:t>
            </a:r>
            <a:r>
              <a:rPr lang="en-US" altLang="zh-CN" sz="2800" dirty="0">
                <a:solidFill>
                  <a:srgbClr val="FF0000"/>
                </a:solidFill>
              </a:rPr>
              <a:t>”</a:t>
            </a:r>
            <a:r>
              <a:rPr lang="zh-CN" altLang="zh-CN" sz="2800" dirty="0">
                <a:solidFill>
                  <a:srgbClr val="FF0000"/>
                </a:solidFill>
              </a:rPr>
              <a:t>则需要对前面一层的输入进行计算。</a:t>
            </a:r>
          </a:p>
        </p:txBody>
      </p:sp>
    </p:spTree>
    <p:extLst>
      <p:ext uri="{BB962C8B-B14F-4D97-AF65-F5344CB8AC3E}">
        <p14:creationId xmlns:p14="http://schemas.microsoft.com/office/powerpoint/2010/main" val="2671079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2613" y="449264"/>
            <a:ext cx="3456384" cy="2736303"/>
          </a:xfrm>
        </p:spPr>
        <p:txBody>
          <a:bodyPr>
            <a:normAutofit fontScale="85000" lnSpcReduction="20000"/>
          </a:bodyPr>
          <a:lstStyle/>
          <a:p>
            <a:pPr algn="just"/>
            <a:r>
              <a:rPr lang="en-US" altLang="zh-CN" dirty="0" err="1" smtClean="0">
                <a:latin typeface="Times New Roman" panose="02020603050405020304" pitchFamily="18" charset="0"/>
                <a:cs typeface="Times New Roman" panose="02020603050405020304" pitchFamily="18" charset="0"/>
              </a:rPr>
              <a:t>目标是一个向量</a:t>
            </a:r>
            <a:endParaRPr lang="en-US" altLang="zh-CN" dirty="0" smtClean="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z</a:t>
            </a:r>
            <a:r>
              <a:rPr lang="en-US" altLang="zh-CN" baseline="-25000" dirty="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的计算跟原先的</a:t>
            </a:r>
            <a:r>
              <a:rPr lang="en-US" altLang="zh-CN" dirty="0">
                <a:latin typeface="Times New Roman" panose="02020603050405020304" pitchFamily="18" charset="0"/>
                <a:cs typeface="Times New Roman" panose="02020603050405020304" pitchFamily="18" charset="0"/>
              </a:rPr>
              <a:t>z</a:t>
            </a:r>
            <a:r>
              <a:rPr lang="en-US" altLang="zh-CN" dirty="0" smtClean="0">
                <a:latin typeface="Times New Roman" panose="02020603050405020304" pitchFamily="18" charset="0"/>
                <a:cs typeface="Times New Roman" panose="02020603050405020304" pitchFamily="18" charset="0"/>
              </a:rPr>
              <a:t>并没有区别</a:t>
            </a:r>
            <a:endParaRPr lang="en-US" altLang="zh-CN" dirty="0">
              <a:latin typeface="Times New Roman" panose="02020603050405020304" pitchFamily="18" charset="0"/>
              <a:cs typeface="Times New Roman" panose="02020603050405020304" pitchFamily="18" charset="0"/>
            </a:endParaRPr>
          </a:p>
          <a:p>
            <a:pPr algn="just"/>
            <a:r>
              <a:rPr lang="en-US" altLang="zh-CN" dirty="0" smtClean="0">
                <a:latin typeface="Times New Roman" panose="02020603050405020304" pitchFamily="18" charset="0"/>
                <a:cs typeface="Times New Roman" panose="02020603050405020304" pitchFamily="18" charset="0"/>
              </a:rPr>
              <a:t>z</a:t>
            </a:r>
            <a:r>
              <a:rPr lang="en-US" altLang="zh-CN" baseline="-25000" dirty="0" smtClean="0">
                <a:latin typeface="Times New Roman" panose="02020603050405020304" pitchFamily="18" charset="0"/>
                <a:cs typeface="Times New Roman" panose="02020603050405020304" pitchFamily="18" charset="0"/>
              </a:rPr>
              <a:t>2</a:t>
            </a:r>
            <a:r>
              <a:rPr lang="en-US" altLang="zh-CN" dirty="0" smtClean="0">
                <a:latin typeface="Times New Roman" panose="02020603050405020304" pitchFamily="18" charset="0"/>
                <a:cs typeface="Times New Roman" panose="02020603050405020304" pitchFamily="18" charset="0"/>
              </a:rPr>
              <a:t>的计算中除了三个新的权值： w</a:t>
            </a:r>
            <a:r>
              <a:rPr lang="en-US" altLang="zh-CN" baseline="-25000" dirty="0" smtClean="0">
                <a:latin typeface="Times New Roman" panose="02020603050405020304" pitchFamily="18" charset="0"/>
                <a:cs typeface="Times New Roman" panose="02020603050405020304" pitchFamily="18" charset="0"/>
              </a:rPr>
              <a:t>4</a:t>
            </a:r>
            <a:r>
              <a:rPr lang="en-US" altLang="zh-CN" dirty="0" smtClean="0">
                <a:latin typeface="Times New Roman" panose="02020603050405020304" pitchFamily="18" charset="0"/>
                <a:cs typeface="Times New Roman" panose="02020603050405020304" pitchFamily="18" charset="0"/>
              </a:rPr>
              <a:t>，w</a:t>
            </a:r>
            <a:r>
              <a:rPr lang="en-US" altLang="zh-CN" baseline="-25000" dirty="0" smtClean="0">
                <a:latin typeface="Times New Roman" panose="02020603050405020304" pitchFamily="18" charset="0"/>
                <a:cs typeface="Times New Roman" panose="02020603050405020304" pitchFamily="18" charset="0"/>
              </a:rPr>
              <a:t>5</a:t>
            </a:r>
            <a:r>
              <a:rPr lang="en-US" altLang="zh-CN" dirty="0" smtClean="0">
                <a:latin typeface="Times New Roman" panose="02020603050405020304" pitchFamily="18" charset="0"/>
                <a:cs typeface="Times New Roman" panose="02020603050405020304" pitchFamily="18" charset="0"/>
              </a:rPr>
              <a:t>，w</a:t>
            </a:r>
            <a:r>
              <a:rPr lang="en-US" altLang="zh-CN" baseline="-25000" dirty="0" smtClean="0">
                <a:latin typeface="Times New Roman" panose="02020603050405020304" pitchFamily="18" charset="0"/>
                <a:cs typeface="Times New Roman" panose="02020603050405020304" pitchFamily="18" charset="0"/>
              </a:rPr>
              <a:t>6</a:t>
            </a:r>
            <a:r>
              <a:rPr lang="en-US" altLang="zh-CN" dirty="0">
                <a:latin typeface="Times New Roman" panose="02020603050405020304" pitchFamily="18" charset="0"/>
                <a:cs typeface="Times New Roman" panose="02020603050405020304" pitchFamily="18" charset="0"/>
              </a:rPr>
              <a:t>以外</a:t>
            </a:r>
            <a:r>
              <a:rPr lang="en-US" altLang="zh-CN" dirty="0" smtClean="0">
                <a:latin typeface="Times New Roman" panose="02020603050405020304" pitchFamily="18" charset="0"/>
                <a:cs typeface="Times New Roman" panose="02020603050405020304" pitchFamily="18" charset="0"/>
              </a:rPr>
              <a:t>，其他与</a:t>
            </a:r>
            <a:r>
              <a:rPr lang="en-US" altLang="zh-CN" dirty="0">
                <a:latin typeface="Times New Roman" panose="02020603050405020304" pitchFamily="18" charset="0"/>
                <a:cs typeface="Times New Roman" panose="02020603050405020304" pitchFamily="18" charset="0"/>
              </a:rPr>
              <a:t>z</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是一样的。</a:t>
            </a:r>
            <a:endParaRPr lang="zh-CN" altLang="en-US" dirty="0">
              <a:latin typeface="Times New Roman" panose="02020603050405020304" pitchFamily="18" charset="0"/>
              <a:cs typeface="Times New Roman" panose="02020603050405020304" pitchFamily="18" charset="0"/>
            </a:endParaRPr>
          </a:p>
        </p:txBody>
      </p:sp>
      <p:pic>
        <p:nvPicPr>
          <p:cNvPr id="4" name="officeArt object"/>
          <p:cNvPicPr/>
          <p:nvPr/>
        </p:nvPicPr>
        <p:blipFill>
          <a:blip r:embed="rId2">
            <a:extLst/>
          </a:blip>
          <a:stretch>
            <a:fillRect/>
          </a:stretch>
        </p:blipFill>
        <p:spPr>
          <a:xfrm>
            <a:off x="4014106" y="24408"/>
            <a:ext cx="5129894" cy="3168352"/>
          </a:xfrm>
          <a:prstGeom prst="rect">
            <a:avLst/>
          </a:prstGeom>
          <a:ln w="12700" cap="flat">
            <a:noFill/>
            <a:miter lim="400000"/>
          </a:ln>
          <a:effectLst/>
        </p:spPr>
      </p:pic>
      <p:pic>
        <p:nvPicPr>
          <p:cNvPr id="5" name="officeArt object"/>
          <p:cNvPicPr/>
          <p:nvPr/>
        </p:nvPicPr>
        <p:blipFill>
          <a:blip r:embed="rId3">
            <a:extLst/>
          </a:blip>
          <a:stretch>
            <a:fillRect/>
          </a:stretch>
        </p:blipFill>
        <p:spPr>
          <a:xfrm>
            <a:off x="4042706" y="3429000"/>
            <a:ext cx="5101294" cy="2952328"/>
          </a:xfrm>
          <a:prstGeom prst="rect">
            <a:avLst/>
          </a:prstGeom>
          <a:ln w="12700" cap="flat">
            <a:noFill/>
            <a:miter lim="400000"/>
          </a:ln>
          <a:effectLst/>
        </p:spPr>
      </p:pic>
      <p:pic>
        <p:nvPicPr>
          <p:cNvPr id="6" name="officeArt object"/>
          <p:cNvPicPr/>
          <p:nvPr/>
        </p:nvPicPr>
        <p:blipFill>
          <a:blip r:embed="rId4">
            <a:extLst/>
          </a:blip>
          <a:stretch>
            <a:fillRect/>
          </a:stretch>
        </p:blipFill>
        <p:spPr>
          <a:xfrm>
            <a:off x="107504" y="3429000"/>
            <a:ext cx="3906602" cy="2851001"/>
          </a:xfrm>
          <a:prstGeom prst="rect">
            <a:avLst/>
          </a:prstGeom>
          <a:ln w="12700" cap="flat">
            <a:noFill/>
            <a:miter lim="400000"/>
          </a:ln>
          <a:effectLst/>
        </p:spPr>
      </p:pic>
    </p:spTree>
    <p:extLst>
      <p:ext uri="{BB962C8B-B14F-4D97-AF65-F5344CB8AC3E}">
        <p14:creationId xmlns:p14="http://schemas.microsoft.com/office/powerpoint/2010/main" val="126943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单层神经网络</a:t>
            </a:r>
            <a:r>
              <a:rPr lang="en-US" altLang="zh-CN" dirty="0"/>
              <a:t>(</a:t>
            </a:r>
            <a:r>
              <a:rPr lang="zh-CN" altLang="zh-CN" dirty="0"/>
              <a:t>扩展</a:t>
            </a:r>
            <a:r>
              <a:rPr lang="en-US" altLang="zh-CN" dirty="0" smtClean="0"/>
              <a:t>)</a:t>
            </a:r>
            <a:endParaRPr lang="zh-CN" altLang="en-US" dirty="0"/>
          </a:p>
        </p:txBody>
      </p:sp>
      <p:pic>
        <p:nvPicPr>
          <p:cNvPr id="4" name="officeArt object"/>
          <p:cNvPicPr>
            <a:picLocks noGrp="1"/>
          </p:cNvPicPr>
          <p:nvPr>
            <p:ph idx="1"/>
          </p:nvPr>
        </p:nvPicPr>
        <p:blipFill>
          <a:blip r:embed="rId2">
            <a:extLst/>
          </a:blip>
          <a:stretch>
            <a:fillRect/>
          </a:stretch>
        </p:blipFill>
        <p:spPr>
          <a:xfrm>
            <a:off x="1331640" y="1628800"/>
            <a:ext cx="6829420" cy="4525963"/>
          </a:xfrm>
          <a:prstGeom prst="rect">
            <a:avLst/>
          </a:prstGeom>
          <a:ln w="12700" cap="flat">
            <a:noFill/>
            <a:miter lim="400000"/>
          </a:ln>
          <a:effectLst/>
        </p:spPr>
      </p:pic>
    </p:spTree>
    <p:extLst>
      <p:ext uri="{BB962C8B-B14F-4D97-AF65-F5344CB8AC3E}">
        <p14:creationId xmlns:p14="http://schemas.microsoft.com/office/powerpoint/2010/main" val="2859109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7B6E616-BC4D-4C33-B2F4-7D2958B25263}"/>
              </a:ext>
            </a:extLst>
          </p:cNvPr>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机器学习 </a:t>
            </a:r>
            <a:r>
              <a:rPr lang="en-US" altLang="zh-CN" dirty="0" smtClean="0">
                <a:latin typeface="Times New Roman" panose="02020603050405020304" pitchFamily="18" charset="0"/>
                <a:cs typeface="Times New Roman" panose="02020603050405020304" pitchFamily="18" charset="0"/>
              </a:rPr>
              <a:t>(Machine learning)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20D8BFBE-51F0-4621-84C2-D246083A477B}"/>
              </a:ext>
            </a:extLst>
          </p:cNvPr>
          <p:cNvSpPr>
            <a:spLocks noGrp="1"/>
          </p:cNvSpPr>
          <p:nvPr>
            <p:ph idx="1"/>
          </p:nvPr>
        </p:nvSpPr>
        <p:spPr/>
        <p:txBody>
          <a:bodyPr>
            <a:normAutofit fontScale="92500" lnSpcReduction="20000"/>
          </a:bodyPr>
          <a:lstStyle/>
          <a:p>
            <a:pPr marL="0" indent="0">
              <a:buNone/>
            </a:pPr>
            <a:r>
              <a:rPr lang="en-US" altLang="zh-CN" dirty="0" smtClean="0"/>
              <a:t>         </a:t>
            </a:r>
            <a:r>
              <a:rPr lang="en-US" altLang="zh-CN" dirty="0" err="1" smtClean="0"/>
              <a:t>机器学习的研究目标是让计算机获得一定程度的智能</a:t>
            </a:r>
            <a:r>
              <a:rPr lang="en-US" altLang="zh-CN" dirty="0" err="1"/>
              <a:t>，从而更高效的解决问题</a:t>
            </a:r>
            <a:r>
              <a:rPr lang="en-US" altLang="zh-CN" dirty="0"/>
              <a:t>。 </a:t>
            </a:r>
            <a:r>
              <a:rPr lang="en-US" altLang="zh-CN" dirty="0" err="1"/>
              <a:t>这是一门介于计算机和统计之间，并具有鲜明的应用色彩的学科</a:t>
            </a:r>
            <a:r>
              <a:rPr lang="en-US" altLang="zh-CN" dirty="0"/>
              <a:t>。 机器学习在</a:t>
            </a:r>
            <a:r>
              <a:rPr lang="en-US" altLang="zh-CN" dirty="0">
                <a:solidFill>
                  <a:srgbClr val="FF0000"/>
                </a:solidFill>
              </a:rPr>
              <a:t>数值优化、函数拟合、抽象数据特征和模式识别</a:t>
            </a:r>
            <a:r>
              <a:rPr lang="en-US" altLang="zh-CN" dirty="0"/>
              <a:t>等领域都有重要的应用</a:t>
            </a:r>
            <a:r>
              <a:rPr lang="en-US" altLang="zh-CN" dirty="0" smtClean="0"/>
              <a:t>。</a:t>
            </a:r>
          </a:p>
          <a:p>
            <a:pPr marL="0" indent="0">
              <a:buNone/>
            </a:pPr>
            <a:endParaRPr lang="en-US" altLang="zh-CN" dirty="0"/>
          </a:p>
          <a:p>
            <a:pPr marL="0" indent="0" algn="just">
              <a:buNone/>
            </a:pPr>
            <a:r>
              <a:rPr lang="en-US" altLang="zh-CN" dirty="0" smtClean="0"/>
              <a:t>         </a:t>
            </a:r>
            <a:r>
              <a:rPr lang="en-US" altLang="zh-CN" dirty="0" err="1" smtClean="0"/>
              <a:t>由于近年来算法和硬件的发展以及大量的数据积累</a:t>
            </a:r>
            <a:r>
              <a:rPr lang="en-US" altLang="zh-CN" dirty="0" err="1"/>
              <a:t>，机器学习取得了一系列令人振奋的成果，引起了广泛的关注</a:t>
            </a:r>
            <a:r>
              <a:rPr lang="en-US" altLang="zh-CN" dirty="0"/>
              <a:t>。 </a:t>
            </a:r>
            <a:r>
              <a:rPr lang="en-US" altLang="zh-CN" b="1" dirty="0" err="1">
                <a:solidFill>
                  <a:srgbClr val="FF0000"/>
                </a:solidFill>
              </a:rPr>
              <a:t>机器学习的思想和方法，及其与传统数值方法的结合，</a:t>
            </a:r>
            <a:r>
              <a:rPr lang="en-US" altLang="zh-CN" b="1" dirty="0" err="1" smtClean="0">
                <a:solidFill>
                  <a:srgbClr val="FF0000"/>
                </a:solidFill>
              </a:rPr>
              <a:t>为研究凝聚态和统计物理中的多体问题打开了全新的思路</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6150568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单层神经网络（决策分界</a:t>
            </a:r>
            <a:r>
              <a:rPr lang="en-US" altLang="zh-CN" dirty="0"/>
              <a:t>）</a:t>
            </a:r>
            <a:endParaRPr lang="zh-CN" altLang="en-US" dirty="0"/>
          </a:p>
        </p:txBody>
      </p:sp>
      <p:pic>
        <p:nvPicPr>
          <p:cNvPr id="4" name="officeArt object"/>
          <p:cNvPicPr>
            <a:picLocks noGrp="1"/>
          </p:cNvPicPr>
          <p:nvPr>
            <p:ph idx="1"/>
          </p:nvPr>
        </p:nvPicPr>
        <p:blipFill>
          <a:blip r:embed="rId2">
            <a:extLst/>
          </a:blip>
          <a:stretch>
            <a:fillRect/>
          </a:stretch>
        </p:blipFill>
        <p:spPr>
          <a:xfrm>
            <a:off x="1837564" y="1600200"/>
            <a:ext cx="5468871" cy="4525963"/>
          </a:xfrm>
          <a:prstGeom prst="rect">
            <a:avLst/>
          </a:prstGeom>
          <a:ln w="12700" cap="flat">
            <a:noFill/>
            <a:miter lim="400000"/>
          </a:ln>
          <a:effectLst/>
        </p:spPr>
      </p:pic>
    </p:spTree>
    <p:extLst>
      <p:ext uri="{BB962C8B-B14F-4D97-AF65-F5344CB8AC3E}">
        <p14:creationId xmlns:p14="http://schemas.microsoft.com/office/powerpoint/2010/main" val="1198101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当头一棒</a:t>
            </a:r>
            <a:endParaRPr lang="zh-CN" altLang="en-US" dirty="0"/>
          </a:p>
        </p:txBody>
      </p:sp>
      <p:sp>
        <p:nvSpPr>
          <p:cNvPr id="3" name="内容占位符 2"/>
          <p:cNvSpPr>
            <a:spLocks noGrp="1"/>
          </p:cNvSpPr>
          <p:nvPr>
            <p:ph idx="1"/>
          </p:nvPr>
        </p:nvSpPr>
        <p:spPr>
          <a:xfrm>
            <a:off x="457200" y="1600200"/>
            <a:ext cx="5987008" cy="4709120"/>
          </a:xfrm>
        </p:spPr>
        <p:txBody>
          <a:bodyPr>
            <a:noAutofit/>
          </a:bodyPr>
          <a:lstStyle/>
          <a:p>
            <a:pPr>
              <a:lnSpc>
                <a:spcPct val="120000"/>
              </a:lnSpc>
            </a:pPr>
            <a:r>
              <a:rPr lang="zh-CN" altLang="zh-CN" sz="2200" dirty="0">
                <a:latin typeface="Times New Roman" panose="02020603050405020304" pitchFamily="18" charset="0"/>
                <a:cs typeface="Times New Roman" panose="02020603050405020304" pitchFamily="18" charset="0"/>
              </a:rPr>
              <a:t>感知器只能做简单的线性分类任务</a:t>
            </a:r>
            <a:r>
              <a:rPr lang="zh-CN" altLang="zh-CN" sz="2200" dirty="0" smtClean="0">
                <a:latin typeface="Times New Roman" panose="02020603050405020304" pitchFamily="18" charset="0"/>
                <a:cs typeface="Times New Roman" panose="02020603050405020304" pitchFamily="18" charset="0"/>
              </a:rPr>
              <a:t>。人工智能</a:t>
            </a:r>
            <a:r>
              <a:rPr lang="zh-CN" altLang="zh-CN" sz="2200" dirty="0">
                <a:latin typeface="Times New Roman" panose="02020603050405020304" pitchFamily="18" charset="0"/>
                <a:cs typeface="Times New Roman" panose="02020603050405020304" pitchFamily="18" charset="0"/>
              </a:rPr>
              <a:t>领域的巨擘</a:t>
            </a:r>
            <a:r>
              <a:rPr lang="en-US" altLang="zh-CN" sz="2200" dirty="0">
                <a:latin typeface="Times New Roman" panose="02020603050405020304" pitchFamily="18" charset="0"/>
                <a:cs typeface="Times New Roman" panose="02020603050405020304" pitchFamily="18" charset="0"/>
              </a:rPr>
              <a:t>Minsky</a:t>
            </a:r>
            <a:r>
              <a:rPr lang="zh-CN" altLang="zh-CN" sz="2200" dirty="0" smtClean="0">
                <a:latin typeface="Times New Roman" panose="02020603050405020304" pitchFamily="18" charset="0"/>
                <a:cs typeface="Times New Roman" panose="02020603050405020304" pitchFamily="18" charset="0"/>
              </a:rPr>
              <a:t>指出。</a:t>
            </a:r>
            <a:endParaRPr lang="zh-CN"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Minsky</a:t>
            </a:r>
            <a:r>
              <a:rPr lang="zh-CN" altLang="zh-CN" sz="2200" dirty="0">
                <a:latin typeface="Times New Roman" panose="02020603050405020304" pitchFamily="18" charset="0"/>
                <a:cs typeface="Times New Roman" panose="02020603050405020304" pitchFamily="18" charset="0"/>
              </a:rPr>
              <a:t>在</a:t>
            </a:r>
            <a:r>
              <a:rPr lang="en-US" altLang="zh-CN" sz="2200" dirty="0">
                <a:latin typeface="Times New Roman" panose="02020603050405020304" pitchFamily="18" charset="0"/>
                <a:cs typeface="Times New Roman" panose="02020603050405020304" pitchFamily="18" charset="0"/>
              </a:rPr>
              <a:t>1969</a:t>
            </a:r>
            <a:r>
              <a:rPr lang="zh-CN" altLang="zh-CN" sz="2200" dirty="0">
                <a:latin typeface="Times New Roman" panose="02020603050405020304" pitchFamily="18" charset="0"/>
                <a:cs typeface="Times New Roman" panose="02020603050405020304" pitchFamily="18" charset="0"/>
              </a:rPr>
              <a:t>年出版了一本叫《</a:t>
            </a:r>
            <a:r>
              <a:rPr lang="en-US" altLang="zh-CN" sz="2200" dirty="0">
                <a:latin typeface="Times New Roman" panose="02020603050405020304" pitchFamily="18" charset="0"/>
                <a:cs typeface="Times New Roman" panose="02020603050405020304" pitchFamily="18" charset="0"/>
              </a:rPr>
              <a:t>Perceptron</a:t>
            </a:r>
            <a:r>
              <a:rPr lang="zh-CN" altLang="zh-CN" sz="2200" dirty="0">
                <a:latin typeface="Times New Roman" panose="02020603050405020304" pitchFamily="18" charset="0"/>
                <a:cs typeface="Times New Roman" panose="02020603050405020304" pitchFamily="18" charset="0"/>
              </a:rPr>
              <a:t>》的书，里面用详细的数学证明了感知器的弱点，尤其是感知器对</a:t>
            </a:r>
            <a:r>
              <a:rPr lang="en-US" altLang="zh-CN" sz="2200" dirty="0">
                <a:latin typeface="Times New Roman" panose="02020603050405020304" pitchFamily="18" charset="0"/>
                <a:cs typeface="Times New Roman" panose="02020603050405020304" pitchFamily="18" charset="0"/>
              </a:rPr>
              <a:t>XOR</a:t>
            </a:r>
            <a:r>
              <a:rPr lang="zh-CN" altLang="zh-CN" sz="2200" dirty="0">
                <a:latin typeface="Times New Roman" panose="02020603050405020304" pitchFamily="18" charset="0"/>
                <a:cs typeface="Times New Roman" panose="02020603050405020304" pitchFamily="18" charset="0"/>
              </a:rPr>
              <a:t>（异或）这样的简单分类任务都无法解决。</a:t>
            </a:r>
          </a:p>
          <a:p>
            <a:pPr>
              <a:lnSpc>
                <a:spcPct val="120000"/>
              </a:lnSpc>
            </a:pPr>
            <a:r>
              <a:rPr lang="en-US" altLang="zh-CN" sz="2200" dirty="0">
                <a:latin typeface="Times New Roman" panose="02020603050405020304" pitchFamily="18" charset="0"/>
                <a:cs typeface="Times New Roman" panose="02020603050405020304" pitchFamily="18" charset="0"/>
              </a:rPr>
              <a:t>Minsky</a:t>
            </a:r>
            <a:r>
              <a:rPr lang="zh-CN" altLang="zh-CN" sz="2200" dirty="0">
                <a:latin typeface="Times New Roman" panose="02020603050405020304" pitchFamily="18" charset="0"/>
                <a:cs typeface="Times New Roman" panose="02020603050405020304" pitchFamily="18" charset="0"/>
              </a:rPr>
              <a:t>认为，如果将计算层增加到两层，计算量则过大，而且没有有效的学习算法。所以，他认为研究更深层的网络是没有价值的。</a:t>
            </a:r>
            <a:r>
              <a:rPr lang="zh-CN" altLang="zh-CN" sz="2200" dirty="0" smtClean="0">
                <a:latin typeface="Times New Roman" panose="02020603050405020304" pitchFamily="18" charset="0"/>
                <a:cs typeface="Times New Roman" panose="02020603050405020304" pitchFamily="18" charset="0"/>
              </a:rPr>
              <a:t>（</a:t>
            </a:r>
            <a:r>
              <a:rPr lang="en-US" altLang="zh-CN" sz="2200" dirty="0" smtClean="0">
                <a:latin typeface="Times New Roman" panose="02020603050405020304" pitchFamily="18" charset="0"/>
                <a:cs typeface="Times New Roman" panose="02020603050405020304" pitchFamily="18" charset="0"/>
              </a:rPr>
              <a:t>2016</a:t>
            </a:r>
            <a:r>
              <a:rPr lang="zh-CN" altLang="zh-CN" sz="2200" dirty="0">
                <a:latin typeface="Times New Roman" panose="02020603050405020304" pitchFamily="18" charset="0"/>
                <a:cs typeface="Times New Roman" panose="02020603050405020304" pitchFamily="18" charset="0"/>
              </a:rPr>
              <a:t>年</a:t>
            </a:r>
            <a:r>
              <a:rPr lang="en-US" altLang="zh-CN" sz="2200" dirty="0">
                <a:latin typeface="Times New Roman" panose="02020603050405020304" pitchFamily="18" charset="0"/>
                <a:cs typeface="Times New Roman" panose="02020603050405020304" pitchFamily="18" charset="0"/>
              </a:rPr>
              <a:t>1</a:t>
            </a:r>
            <a:r>
              <a:rPr lang="zh-CN" altLang="zh-CN" sz="2200" dirty="0">
                <a:latin typeface="Times New Roman" panose="02020603050405020304" pitchFamily="18" charset="0"/>
                <a:cs typeface="Times New Roman" panose="02020603050405020304" pitchFamily="18" charset="0"/>
              </a:rPr>
              <a:t>月，</a:t>
            </a:r>
            <a:r>
              <a:rPr lang="en-US" altLang="zh-CN" sz="2200" dirty="0" err="1">
                <a:latin typeface="Times New Roman" panose="02020603050405020304" pitchFamily="18" charset="0"/>
                <a:cs typeface="Times New Roman" panose="02020603050405020304" pitchFamily="18" charset="0"/>
              </a:rPr>
              <a:t>Minsky在美国去世</a:t>
            </a:r>
            <a:r>
              <a:rPr lang="zh-CN" altLang="zh-CN" sz="2200" dirty="0" smtClean="0">
                <a:latin typeface="Times New Roman" panose="02020603050405020304" pitchFamily="18" charset="0"/>
                <a:cs typeface="Times New Roman" panose="02020603050405020304" pitchFamily="18" charset="0"/>
              </a:rPr>
              <a:t>。）</a:t>
            </a:r>
            <a:endParaRPr lang="zh-CN" altLang="en-US" sz="2200" dirty="0"/>
          </a:p>
        </p:txBody>
      </p:sp>
      <p:pic>
        <p:nvPicPr>
          <p:cNvPr id="5" name="officeArt object"/>
          <p:cNvPicPr/>
          <p:nvPr/>
        </p:nvPicPr>
        <p:blipFill>
          <a:blip r:embed="rId2">
            <a:extLst/>
          </a:blip>
          <a:stretch>
            <a:fillRect/>
          </a:stretch>
        </p:blipFill>
        <p:spPr>
          <a:xfrm>
            <a:off x="6660232" y="1988840"/>
            <a:ext cx="1879600" cy="1917700"/>
          </a:xfrm>
          <a:prstGeom prst="rect">
            <a:avLst/>
          </a:prstGeom>
          <a:ln w="12700" cap="flat">
            <a:noFill/>
            <a:miter lim="400000"/>
          </a:ln>
          <a:effectLst/>
        </p:spPr>
      </p:pic>
      <p:sp>
        <p:nvSpPr>
          <p:cNvPr id="6" name="矩形 5"/>
          <p:cNvSpPr/>
          <p:nvPr/>
        </p:nvSpPr>
        <p:spPr>
          <a:xfrm>
            <a:off x="179512" y="6174596"/>
            <a:ext cx="8964488" cy="461665"/>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仅</a:t>
            </a:r>
            <a:r>
              <a:rPr lang="en-US" altLang="zh-CN" sz="2400" dirty="0" smtClean="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年以后，对于两层神经网络的研究才带来神经网络的复苏</a:t>
            </a:r>
            <a:r>
              <a:rPr lang="zh-CN" altLang="en-US" sz="2400" dirty="0"/>
              <a:t>。</a:t>
            </a:r>
          </a:p>
        </p:txBody>
      </p:sp>
    </p:spTree>
    <p:extLst>
      <p:ext uri="{BB962C8B-B14F-4D97-AF65-F5344CB8AC3E}">
        <p14:creationId xmlns:p14="http://schemas.microsoft.com/office/powerpoint/2010/main" val="323064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4690864" cy="1143000"/>
          </a:xfrm>
        </p:spPr>
        <p:txBody>
          <a:bodyPr/>
          <a:lstStyle/>
          <a:p>
            <a:r>
              <a:rPr lang="zh-CN" altLang="zh-CN" dirty="0"/>
              <a:t>多层感知器</a:t>
            </a:r>
            <a:endParaRPr lang="zh-CN" altLang="en-US" dirty="0"/>
          </a:p>
        </p:txBody>
      </p:sp>
      <p:sp>
        <p:nvSpPr>
          <p:cNvPr id="3" name="内容占位符 2"/>
          <p:cNvSpPr>
            <a:spLocks noGrp="1"/>
          </p:cNvSpPr>
          <p:nvPr>
            <p:ph idx="1"/>
          </p:nvPr>
        </p:nvSpPr>
        <p:spPr>
          <a:xfrm>
            <a:off x="457200" y="1600200"/>
            <a:ext cx="4258816" cy="5069160"/>
          </a:xfrm>
        </p:spPr>
        <p:txBody>
          <a:bodyPr>
            <a:normAutofit fontScale="92500"/>
          </a:bodyPr>
          <a:lstStyle/>
          <a:p>
            <a:r>
              <a:rPr lang="zh-CN" altLang="en-US" dirty="0" smtClean="0">
                <a:latin typeface="Times New Roman" panose="02020603050405020304" pitchFamily="18" charset="0"/>
                <a:cs typeface="Times New Roman" panose="02020603050405020304" pitchFamily="18" charset="0"/>
              </a:rPr>
              <a:t>一层变二层，线性到非线性</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1986</a:t>
            </a:r>
            <a:r>
              <a:rPr lang="zh-CN" altLang="zh-CN" dirty="0">
                <a:latin typeface="Times New Roman" panose="02020603050405020304" pitchFamily="18" charset="0"/>
                <a:cs typeface="Times New Roman" panose="02020603050405020304" pitchFamily="18" charset="0"/>
              </a:rPr>
              <a:t>年，</a:t>
            </a:r>
            <a:r>
              <a:rPr lang="pt-PT" altLang="zh-CN" dirty="0">
                <a:latin typeface="Times New Roman" panose="02020603050405020304" pitchFamily="18" charset="0"/>
                <a:cs typeface="Times New Roman" panose="02020603050405020304" pitchFamily="18" charset="0"/>
              </a:rPr>
              <a:t>Rumelhar</a:t>
            </a:r>
            <a:r>
              <a:rPr lang="zh-CN" altLang="zh-CN" dirty="0">
                <a:latin typeface="Times New Roman" panose="02020603050405020304" pitchFamily="18" charset="0"/>
                <a:cs typeface="Times New Roman" panose="02020603050405020304" pitchFamily="18" charset="0"/>
              </a:rPr>
              <a:t>和</a:t>
            </a:r>
            <a:r>
              <a:rPr lang="de-DE" altLang="zh-CN" dirty="0">
                <a:latin typeface="Times New Roman" panose="02020603050405020304" pitchFamily="18" charset="0"/>
                <a:cs typeface="Times New Roman" panose="02020603050405020304" pitchFamily="18" charset="0"/>
              </a:rPr>
              <a:t>Hinton</a:t>
            </a:r>
            <a:r>
              <a:rPr lang="zh-CN" altLang="zh-CN" dirty="0">
                <a:latin typeface="Times New Roman" panose="02020603050405020304" pitchFamily="18" charset="0"/>
                <a:cs typeface="Times New Roman" panose="02020603050405020304" pitchFamily="18" charset="0"/>
              </a:rPr>
              <a:t>等人提出了</a:t>
            </a:r>
            <a:r>
              <a:rPr lang="zh-CN" altLang="zh-CN" dirty="0" smtClean="0">
                <a:solidFill>
                  <a:srgbClr val="FF0000"/>
                </a:solidFill>
                <a:latin typeface="Times New Roman" panose="02020603050405020304" pitchFamily="18" charset="0"/>
                <a:cs typeface="Times New Roman" panose="02020603050405020304" pitchFamily="18" charset="0"/>
              </a:rPr>
              <a:t>反向传播</a:t>
            </a:r>
            <a:r>
              <a:rPr lang="en-US" altLang="zh-CN" dirty="0" smtClean="0">
                <a:solidFill>
                  <a:srgbClr val="FF0000"/>
                </a:solidFill>
                <a:latin typeface="Times New Roman" panose="02020603050405020304" pitchFamily="18" charset="0"/>
                <a:cs typeface="Times New Roman" panose="02020603050405020304" pitchFamily="18" charset="0"/>
              </a:rPr>
              <a:t>(</a:t>
            </a:r>
            <a:r>
              <a:rPr lang="it-IT" altLang="zh-CN" dirty="0" smtClean="0">
                <a:latin typeface="Times New Roman" panose="02020603050405020304" pitchFamily="18" charset="0"/>
                <a:cs typeface="Times New Roman" panose="02020603050405020304" pitchFamily="18" charset="0"/>
              </a:rPr>
              <a:t>Backpropagation</a:t>
            </a:r>
            <a:r>
              <a:rPr lang="zh-CN" altLang="zh-CN" dirty="0">
                <a:latin typeface="Times New Roman" panose="02020603050405020304" pitchFamily="18" charset="0"/>
                <a:cs typeface="Times New Roman" panose="02020603050405020304" pitchFamily="18" charset="0"/>
              </a:rPr>
              <a:t>，</a:t>
            </a:r>
            <a:r>
              <a:rPr lang="pt-PT" altLang="zh-CN" dirty="0" smtClean="0">
                <a:latin typeface="Times New Roman" panose="02020603050405020304" pitchFamily="18" charset="0"/>
                <a:cs typeface="Times New Roman" panose="02020603050405020304" pitchFamily="18" charset="0"/>
              </a:rPr>
              <a:t>BP</a:t>
            </a:r>
            <a:r>
              <a:rPr lang="en-US" altLang="zh-CN" dirty="0">
                <a:latin typeface="Times New Roman" panose="02020603050405020304" pitchFamily="18" charset="0"/>
                <a:cs typeface="Times New Roman" panose="02020603050405020304" pitchFamily="18" charset="0"/>
              </a:rPr>
              <a:t>)</a:t>
            </a:r>
            <a:r>
              <a:rPr lang="zh-CN" altLang="zh-CN" dirty="0" smtClean="0">
                <a:latin typeface="Times New Roman" panose="02020603050405020304" pitchFamily="18" charset="0"/>
                <a:cs typeface="Times New Roman" panose="02020603050405020304" pitchFamily="18" charset="0"/>
              </a:rPr>
              <a:t>算法</a:t>
            </a:r>
            <a:r>
              <a:rPr lang="zh-CN" altLang="zh-CN" dirty="0">
                <a:latin typeface="Times New Roman" panose="02020603050405020304" pitchFamily="18" charset="0"/>
                <a:cs typeface="Times New Roman" panose="02020603050405020304" pitchFamily="18" charset="0"/>
              </a:rPr>
              <a:t>，解决了两层神经网络所需要的复杂计算量问题，从而带动了业界使用两层神经网络研究的热潮</a:t>
            </a:r>
            <a:r>
              <a:rPr lang="zh-CN"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pic>
        <p:nvPicPr>
          <p:cNvPr id="4" name="officeArt object"/>
          <p:cNvPicPr/>
          <p:nvPr/>
        </p:nvPicPr>
        <p:blipFill>
          <a:blip r:embed="rId2">
            <a:extLst/>
          </a:blip>
          <a:stretch>
            <a:fillRect/>
          </a:stretch>
        </p:blipFill>
        <p:spPr>
          <a:xfrm>
            <a:off x="5148064" y="-1"/>
            <a:ext cx="2160240" cy="3443511"/>
          </a:xfrm>
          <a:prstGeom prst="rect">
            <a:avLst/>
          </a:prstGeom>
          <a:ln w="12700" cap="flat">
            <a:noFill/>
            <a:miter lim="400000"/>
          </a:ln>
          <a:effectLst/>
        </p:spPr>
      </p:pic>
      <p:pic>
        <p:nvPicPr>
          <p:cNvPr id="6" name="officeArt object"/>
          <p:cNvPicPr/>
          <p:nvPr/>
        </p:nvPicPr>
        <p:blipFill>
          <a:blip r:embed="rId3">
            <a:extLst/>
          </a:blip>
          <a:stretch>
            <a:fillRect/>
          </a:stretch>
        </p:blipFill>
        <p:spPr>
          <a:xfrm>
            <a:off x="6300192" y="3443511"/>
            <a:ext cx="2682443" cy="3384376"/>
          </a:xfrm>
          <a:prstGeom prst="rect">
            <a:avLst/>
          </a:prstGeom>
          <a:ln w="12700" cap="flat">
            <a:noFill/>
            <a:miter lim="400000"/>
          </a:ln>
          <a:effectLst/>
        </p:spPr>
      </p:pic>
    </p:spTree>
    <p:extLst>
      <p:ext uri="{BB962C8B-B14F-4D97-AF65-F5344CB8AC3E}">
        <p14:creationId xmlns:p14="http://schemas.microsoft.com/office/powerpoint/2010/main" val="3677466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中间层</a:t>
            </a:r>
            <a:r>
              <a:rPr lang="en-US" altLang="zh-CN" dirty="0" smtClean="0"/>
              <a:t>/</a:t>
            </a:r>
            <a:r>
              <a:rPr lang="zh-CN" altLang="en-US" dirty="0" smtClean="0"/>
              <a:t>输出层</a:t>
            </a:r>
            <a:r>
              <a:rPr lang="zh-CN" altLang="zh-CN" dirty="0" smtClean="0"/>
              <a:t>计算</a:t>
            </a:r>
            <a:endParaRPr lang="zh-CN" altLang="en-US" dirty="0"/>
          </a:p>
        </p:txBody>
      </p:sp>
      <p:sp>
        <p:nvSpPr>
          <p:cNvPr id="3" name="内容占位符 2"/>
          <p:cNvSpPr>
            <a:spLocks noGrp="1"/>
          </p:cNvSpPr>
          <p:nvPr>
            <p:ph idx="1"/>
          </p:nvPr>
        </p:nvSpPr>
        <p:spPr>
          <a:xfrm>
            <a:off x="590540" y="1484784"/>
            <a:ext cx="8147248" cy="2160240"/>
          </a:xfrm>
        </p:spPr>
        <p:txBody>
          <a:bodyPr>
            <a:noAutofit/>
          </a:bodyPr>
          <a:lstStyle/>
          <a:p>
            <a:r>
              <a:rPr lang="zh-CN" altLang="zh-CN" sz="2400" dirty="0" smtClean="0">
                <a:latin typeface="Times New Roman" panose="02020603050405020304" pitchFamily="18" charset="0"/>
                <a:cs typeface="Times New Roman" panose="02020603050405020304" pitchFamily="18" charset="0"/>
              </a:rPr>
              <a:t>增加</a:t>
            </a:r>
            <a:r>
              <a:rPr lang="zh-CN" altLang="zh-CN" sz="2400" dirty="0">
                <a:latin typeface="Times New Roman" panose="02020603050405020304" pitchFamily="18" charset="0"/>
                <a:cs typeface="Times New Roman" panose="02020603050405020304" pitchFamily="18" charset="0"/>
              </a:rPr>
              <a:t>了一个</a:t>
            </a:r>
            <a:r>
              <a:rPr lang="zh-CN" altLang="zh-CN" sz="2400" dirty="0" smtClean="0">
                <a:latin typeface="Times New Roman" panose="02020603050405020304" pitchFamily="18" charset="0"/>
                <a:cs typeface="Times New Roman" panose="02020603050405020304" pitchFamily="18" charset="0"/>
              </a:rPr>
              <a:t>中间层</a:t>
            </a:r>
            <a:r>
              <a:rPr lang="en-US" altLang="zh-CN" sz="2400" dirty="0" smtClean="0">
                <a:latin typeface="Times New Roman" panose="02020603050405020304" pitchFamily="18" charset="0"/>
                <a:cs typeface="Times New Roman" panose="02020603050405020304" pitchFamily="18" charset="0"/>
              </a:rPr>
              <a:t>, </a:t>
            </a:r>
            <a:r>
              <a:rPr lang="zh-CN" altLang="zh-CN" sz="2400" dirty="0" smtClean="0">
                <a:latin typeface="Times New Roman" panose="02020603050405020304" pitchFamily="18" charset="0"/>
                <a:cs typeface="Times New Roman" panose="02020603050405020304" pitchFamily="18" charset="0"/>
              </a:rPr>
              <a:t>中间层</a:t>
            </a:r>
            <a:r>
              <a:rPr lang="zh-CN" altLang="zh-CN" sz="2400" dirty="0">
                <a:latin typeface="Times New Roman" panose="02020603050405020304" pitchFamily="18" charset="0"/>
                <a:cs typeface="Times New Roman" panose="02020603050405020304" pitchFamily="18" charset="0"/>
              </a:rPr>
              <a:t>和输出层都是计算层</a:t>
            </a:r>
            <a:r>
              <a:rPr lang="zh-CN" altLang="zh-CN" sz="2400" dirty="0" smtClean="0">
                <a:latin typeface="Times New Roman" panose="02020603050405020304" pitchFamily="18" charset="0"/>
                <a:cs typeface="Times New Roman" panose="02020603050405020304" pitchFamily="18" charset="0"/>
              </a:rPr>
              <a:t>。扩展单</a:t>
            </a:r>
            <a:r>
              <a:rPr lang="zh-CN" altLang="zh-CN" sz="2400" dirty="0">
                <a:latin typeface="Times New Roman" panose="02020603050405020304" pitchFamily="18" charset="0"/>
                <a:cs typeface="Times New Roman" panose="02020603050405020304" pitchFamily="18" charset="0"/>
              </a:rPr>
              <a:t>层神经网络，在右边新加一个层次（只含有一个节点）。</a:t>
            </a:r>
          </a:p>
          <a:p>
            <a:r>
              <a:rPr lang="zh-CN" altLang="zh-CN" sz="2400" dirty="0" smtClean="0">
                <a:latin typeface="Times New Roman" panose="02020603050405020304" pitchFamily="18" charset="0"/>
                <a:cs typeface="Times New Roman" panose="02020603050405020304" pitchFamily="18" charset="0"/>
              </a:rPr>
              <a:t>权</a:t>
            </a:r>
            <a:r>
              <a:rPr lang="zh-CN" altLang="zh-CN" sz="2400" dirty="0">
                <a:latin typeface="Times New Roman" panose="02020603050405020304" pitchFamily="18" charset="0"/>
                <a:cs typeface="Times New Roman" panose="02020603050405020304" pitchFamily="18" charset="0"/>
              </a:rPr>
              <a:t>值矩阵增加</a:t>
            </a:r>
            <a:r>
              <a:rPr lang="zh-CN" altLang="zh-CN" sz="2400" dirty="0" smtClean="0">
                <a:latin typeface="Times New Roman" panose="02020603050405020304" pitchFamily="18" charset="0"/>
                <a:cs typeface="Times New Roman" panose="02020603050405020304" pitchFamily="18" charset="0"/>
              </a:rPr>
              <a:t>到两</a:t>
            </a:r>
            <a:r>
              <a:rPr lang="zh-CN" altLang="zh-CN" sz="2400" dirty="0">
                <a:latin typeface="Times New Roman" panose="02020603050405020304" pitchFamily="18" charset="0"/>
                <a:cs typeface="Times New Roman" panose="02020603050405020304" pitchFamily="18" charset="0"/>
              </a:rPr>
              <a:t>个</a:t>
            </a:r>
            <a:r>
              <a:rPr lang="zh-CN" altLang="zh-CN"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用</a:t>
            </a:r>
            <a:r>
              <a:rPr lang="zh-CN" altLang="zh-CN" sz="2400" dirty="0" smtClean="0">
                <a:latin typeface="Times New Roman" panose="02020603050405020304" pitchFamily="18" charset="0"/>
                <a:cs typeface="Times New Roman" panose="02020603050405020304" pitchFamily="18" charset="0"/>
              </a:rPr>
              <a:t>上标</a:t>
            </a:r>
            <a:r>
              <a:rPr lang="zh-CN" altLang="zh-CN" sz="2400" dirty="0">
                <a:latin typeface="Times New Roman" panose="02020603050405020304" pitchFamily="18" charset="0"/>
                <a:cs typeface="Times New Roman" panose="02020603050405020304" pitchFamily="18" charset="0"/>
              </a:rPr>
              <a:t>来区分不同层次之间的变量。</a:t>
            </a:r>
          </a:p>
          <a:p>
            <a:r>
              <a:rPr lang="zh-TW" altLang="zh-CN" sz="2400" dirty="0" smtClean="0">
                <a:latin typeface="Times New Roman" panose="02020603050405020304" pitchFamily="18" charset="0"/>
                <a:cs typeface="Times New Roman" panose="02020603050405020304" pitchFamily="18" charset="0"/>
              </a:rPr>
              <a:t>例如</a:t>
            </a:r>
            <a:r>
              <a:rPr lang="en-US" altLang="zh-CN" sz="2400"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x</a:t>
            </a:r>
            <a:r>
              <a:rPr lang="en-US" altLang="zh-CN" sz="2400" baseline="30000" dirty="0">
                <a:latin typeface="Times New Roman" panose="02020603050405020304" pitchFamily="18" charset="0"/>
                <a:cs typeface="Times New Roman" panose="02020603050405020304" pitchFamily="18" charset="0"/>
              </a:rPr>
              <a:t>(y)</a:t>
            </a:r>
            <a:r>
              <a:rPr lang="ja-JP" altLang="zh-CN" sz="2400" dirty="0">
                <a:latin typeface="Times New Roman" panose="02020603050405020304" pitchFamily="18" charset="0"/>
                <a:cs typeface="Times New Roman" panose="02020603050405020304" pitchFamily="18" charset="0"/>
              </a:rPr>
              <a:t>代表第</a:t>
            </a:r>
            <a:r>
              <a:rPr lang="en-US" altLang="zh-CN" sz="2400" dirty="0">
                <a:latin typeface="Times New Roman" panose="02020603050405020304" pitchFamily="18" charset="0"/>
                <a:cs typeface="Times New Roman" panose="02020603050405020304" pitchFamily="18" charset="0"/>
              </a:rPr>
              <a:t>y</a:t>
            </a:r>
            <a:r>
              <a:rPr lang="zh-CN" altLang="zh-CN" sz="2400" dirty="0">
                <a:latin typeface="Times New Roman" panose="02020603050405020304" pitchFamily="18" charset="0"/>
                <a:cs typeface="Times New Roman" panose="02020603050405020304" pitchFamily="18" charset="0"/>
              </a:rPr>
              <a:t>层的第</a:t>
            </a:r>
            <a:r>
              <a:rPr lang="en-US" altLang="zh-CN" sz="2400" dirty="0">
                <a:latin typeface="Times New Roman" panose="02020603050405020304" pitchFamily="18" charset="0"/>
                <a:cs typeface="Times New Roman" panose="02020603050405020304" pitchFamily="18" charset="0"/>
              </a:rPr>
              <a:t>x</a:t>
            </a:r>
            <a:r>
              <a:rPr lang="zh-CN" altLang="zh-CN" sz="2400" dirty="0">
                <a:latin typeface="Times New Roman" panose="02020603050405020304" pitchFamily="18" charset="0"/>
                <a:cs typeface="Times New Roman" panose="02020603050405020304" pitchFamily="18" charset="0"/>
              </a:rPr>
              <a:t>个节点。</a:t>
            </a:r>
            <a:r>
              <a:rPr lang="en-US" altLang="zh-CN" sz="2400" dirty="0">
                <a:latin typeface="Times New Roman" panose="02020603050405020304" pitchFamily="18" charset="0"/>
                <a:cs typeface="Times New Roman" panose="02020603050405020304" pitchFamily="18" charset="0"/>
              </a:rPr>
              <a:t>z</a:t>
            </a:r>
            <a:r>
              <a:rPr lang="en-US" altLang="zh-CN" sz="2400" baseline="-250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z</a:t>
            </a:r>
            <a:r>
              <a:rPr lang="en-US" altLang="zh-CN" sz="2400" baseline="-250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变成了</a:t>
            </a:r>
            <a:r>
              <a:rPr lang="en-US" altLang="zh-CN" sz="2400"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1</a:t>
            </a:r>
            <a:r>
              <a:rPr lang="en-US" altLang="zh-CN" sz="2400" baseline="300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en-US" altLang="zh-CN" sz="2400" baseline="-250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(2)</a:t>
            </a:r>
            <a:r>
              <a:rPr lang="zh-CN" altLang="zh-CN" sz="2400" dirty="0" smtClean="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pic>
        <p:nvPicPr>
          <p:cNvPr id="4" name="officeArt object"/>
          <p:cNvPicPr/>
          <p:nvPr/>
        </p:nvPicPr>
        <p:blipFill>
          <a:blip r:embed="rId2">
            <a:extLst/>
          </a:blip>
          <a:stretch>
            <a:fillRect/>
          </a:stretch>
        </p:blipFill>
        <p:spPr>
          <a:xfrm>
            <a:off x="24359" y="3429000"/>
            <a:ext cx="4691658" cy="3168352"/>
          </a:xfrm>
          <a:prstGeom prst="rect">
            <a:avLst/>
          </a:prstGeom>
          <a:ln w="12700" cap="flat">
            <a:noFill/>
            <a:miter lim="400000"/>
          </a:ln>
          <a:effectLst/>
        </p:spPr>
      </p:pic>
      <p:pic>
        <p:nvPicPr>
          <p:cNvPr id="5" name="officeArt object"/>
          <p:cNvPicPr/>
          <p:nvPr/>
        </p:nvPicPr>
        <p:blipFill>
          <a:blip r:embed="rId3">
            <a:extLst/>
          </a:blip>
          <a:stretch>
            <a:fillRect/>
          </a:stretch>
        </p:blipFill>
        <p:spPr>
          <a:xfrm>
            <a:off x="4731222" y="3429000"/>
            <a:ext cx="4412778" cy="3168352"/>
          </a:xfrm>
          <a:prstGeom prst="rect">
            <a:avLst/>
          </a:prstGeom>
          <a:ln w="12700" cap="flat">
            <a:noFill/>
            <a:miter lim="400000"/>
          </a:ln>
          <a:effectLst/>
        </p:spPr>
      </p:pic>
    </p:spTree>
    <p:extLst>
      <p:ext uri="{BB962C8B-B14F-4D97-AF65-F5344CB8AC3E}">
        <p14:creationId xmlns:p14="http://schemas.microsoft.com/office/powerpoint/2010/main" val="2784164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3682752" cy="1143000"/>
          </a:xfrm>
        </p:spPr>
        <p:txBody>
          <a:bodyPr/>
          <a:lstStyle/>
          <a:p>
            <a:r>
              <a:rPr lang="zh-CN" altLang="en-US" dirty="0" smtClean="0"/>
              <a:t>向量形式</a:t>
            </a:r>
            <a:endParaRPr lang="zh-CN" altLang="en-US" dirty="0"/>
          </a:p>
        </p:txBody>
      </p:sp>
      <p:pic>
        <p:nvPicPr>
          <p:cNvPr id="4" name="officeArt object"/>
          <p:cNvPicPr/>
          <p:nvPr/>
        </p:nvPicPr>
        <p:blipFill>
          <a:blip r:embed="rId2">
            <a:extLst/>
          </a:blip>
          <a:stretch>
            <a:fillRect/>
          </a:stretch>
        </p:blipFill>
        <p:spPr>
          <a:xfrm>
            <a:off x="395536" y="2276872"/>
            <a:ext cx="3487420" cy="3195320"/>
          </a:xfrm>
          <a:prstGeom prst="rect">
            <a:avLst/>
          </a:prstGeom>
          <a:ln w="12700" cap="flat">
            <a:noFill/>
            <a:miter lim="400000"/>
          </a:ln>
          <a:effectLst/>
        </p:spPr>
      </p:pic>
      <p:pic>
        <p:nvPicPr>
          <p:cNvPr id="5" name="officeArt object"/>
          <p:cNvPicPr/>
          <p:nvPr/>
        </p:nvPicPr>
        <p:blipFill>
          <a:blip r:embed="rId3">
            <a:extLst/>
          </a:blip>
          <a:stretch>
            <a:fillRect/>
          </a:stretch>
        </p:blipFill>
        <p:spPr>
          <a:xfrm>
            <a:off x="4644008" y="260648"/>
            <a:ext cx="4003040" cy="4755515"/>
          </a:xfrm>
          <a:prstGeom prst="rect">
            <a:avLst/>
          </a:prstGeom>
          <a:ln w="12700" cap="flat">
            <a:noFill/>
            <a:miter lim="400000"/>
          </a:ln>
          <a:effectLst/>
        </p:spPr>
      </p:pic>
      <p:sp>
        <p:nvSpPr>
          <p:cNvPr id="6" name="矩形 5"/>
          <p:cNvSpPr/>
          <p:nvPr/>
        </p:nvSpPr>
        <p:spPr>
          <a:xfrm>
            <a:off x="179512" y="5733256"/>
            <a:ext cx="3096344"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g(</a:t>
            </a:r>
            <a:r>
              <a:rPr lang="en-US" altLang="zh-CN" sz="2400" b="1" dirty="0">
                <a:latin typeface="Times New Roman" panose="02020603050405020304" pitchFamily="18" charset="0"/>
                <a:cs typeface="Times New Roman" panose="02020603050405020304" pitchFamily="18" charset="0"/>
              </a:rPr>
              <a:t>W</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g(</a:t>
            </a:r>
            <a:r>
              <a:rPr lang="en-US" altLang="zh-CN" sz="2400" b="1" dirty="0">
                <a:latin typeface="Times New Roman" panose="02020603050405020304" pitchFamily="18" charset="0"/>
                <a:cs typeface="Times New Roman" panose="02020603050405020304" pitchFamily="18" charset="0"/>
              </a:rPr>
              <a:t>W</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7" name="矩形 6"/>
          <p:cNvSpPr/>
          <p:nvPr/>
        </p:nvSpPr>
        <p:spPr>
          <a:xfrm>
            <a:off x="4499992" y="5589240"/>
            <a:ext cx="4572000" cy="830997"/>
          </a:xfrm>
          <a:prstGeom prst="rect">
            <a:avLst/>
          </a:prstGeom>
        </p:spPr>
        <p:txBody>
          <a:bodyPr>
            <a:spAutoFit/>
          </a:bodyPr>
          <a:lstStyle/>
          <a:p>
            <a:r>
              <a:rPr lang="en-US" altLang="zh-CN" sz="2400" dirty="0">
                <a:latin typeface="Times New Roman" panose="02020603050405020304" pitchFamily="18" charset="0"/>
                <a:cs typeface="Times New Roman" panose="02020603050405020304" pitchFamily="18" charset="0"/>
              </a:rPr>
              <a:t>g(</a:t>
            </a:r>
            <a:r>
              <a:rPr lang="en-US" altLang="zh-CN" sz="2400" b="1" dirty="0">
                <a:latin typeface="Times New Roman" panose="02020603050405020304" pitchFamily="18" charset="0"/>
                <a:cs typeface="Times New Roman" panose="02020603050405020304" pitchFamily="18" charset="0"/>
              </a:rPr>
              <a:t>W</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g(</a:t>
            </a:r>
            <a:r>
              <a:rPr lang="en-US" altLang="zh-CN" sz="2400" b="1" dirty="0">
                <a:latin typeface="Times New Roman" panose="02020603050405020304" pitchFamily="18" charset="0"/>
                <a:cs typeface="Times New Roman" panose="02020603050405020304" pitchFamily="18" charset="0"/>
              </a:rPr>
              <a:t>W</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3" name="矩形 2"/>
          <p:cNvSpPr/>
          <p:nvPr/>
        </p:nvSpPr>
        <p:spPr>
          <a:xfrm>
            <a:off x="5724128" y="5206692"/>
            <a:ext cx="1569660" cy="369332"/>
          </a:xfrm>
          <a:prstGeom prst="rect">
            <a:avLst/>
          </a:prstGeom>
        </p:spPr>
        <p:txBody>
          <a:bodyPr wrap="none">
            <a:spAutoFit/>
          </a:bodyPr>
          <a:lstStyle/>
          <a:p>
            <a:r>
              <a:rPr lang="en-US" altLang="zh-CN" dirty="0" err="1"/>
              <a:t>考虑偏置节点</a:t>
            </a:r>
            <a:endParaRPr lang="zh-CN" altLang="en-US" dirty="0"/>
          </a:p>
        </p:txBody>
      </p:sp>
    </p:spTree>
    <p:extLst>
      <p:ext uri="{BB962C8B-B14F-4D97-AF65-F5344CB8AC3E}">
        <p14:creationId xmlns:p14="http://schemas.microsoft.com/office/powerpoint/2010/main" val="1873656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两层神经网络（空间变换</a:t>
            </a:r>
            <a:r>
              <a:rPr lang="zh-CN" altLang="zh-CN" dirty="0" smtClean="0"/>
              <a:t>）</a:t>
            </a:r>
            <a:r>
              <a:rPr lang="en-US" altLang="zh-CN" dirty="0"/>
              <a:t> </a:t>
            </a:r>
            <a:endParaRPr lang="zh-CN" altLang="en-US" dirty="0"/>
          </a:p>
        </p:txBody>
      </p:sp>
      <p:sp>
        <p:nvSpPr>
          <p:cNvPr id="3" name="内容占位符 2"/>
          <p:cNvSpPr>
            <a:spLocks noGrp="1"/>
          </p:cNvSpPr>
          <p:nvPr>
            <p:ph idx="1"/>
          </p:nvPr>
        </p:nvSpPr>
        <p:spPr>
          <a:xfrm>
            <a:off x="251520" y="5949280"/>
            <a:ext cx="8229600" cy="676672"/>
          </a:xfrm>
        </p:spPr>
        <p:txBody>
          <a:bodyPr/>
          <a:lstStyle/>
          <a:p>
            <a:r>
              <a:rPr lang="zh-CN" altLang="zh-CN" dirty="0"/>
              <a:t>两层神经网络可以无限逼近任意连续函数</a:t>
            </a:r>
            <a:endParaRPr lang="zh-CN" altLang="en-US" dirty="0"/>
          </a:p>
        </p:txBody>
      </p:sp>
      <p:pic>
        <p:nvPicPr>
          <p:cNvPr id="4" name="officeArt object"/>
          <p:cNvPicPr/>
          <p:nvPr/>
        </p:nvPicPr>
        <p:blipFill>
          <a:blip r:embed="rId2">
            <a:extLst/>
          </a:blip>
          <a:stretch>
            <a:fillRect/>
          </a:stretch>
        </p:blipFill>
        <p:spPr>
          <a:xfrm>
            <a:off x="395536" y="1680059"/>
            <a:ext cx="3826123" cy="3817193"/>
          </a:xfrm>
          <a:prstGeom prst="rect">
            <a:avLst/>
          </a:prstGeom>
          <a:ln w="12700" cap="flat">
            <a:noFill/>
            <a:miter lim="400000"/>
          </a:ln>
          <a:effectLst/>
        </p:spPr>
      </p:pic>
      <p:pic>
        <p:nvPicPr>
          <p:cNvPr id="5" name="officeArt object"/>
          <p:cNvPicPr/>
          <p:nvPr/>
        </p:nvPicPr>
        <p:blipFill>
          <a:blip r:embed="rId3">
            <a:extLst/>
          </a:blip>
          <a:stretch>
            <a:fillRect/>
          </a:stretch>
        </p:blipFill>
        <p:spPr>
          <a:xfrm>
            <a:off x="4716016" y="1680059"/>
            <a:ext cx="3672324" cy="3816424"/>
          </a:xfrm>
          <a:prstGeom prst="rect">
            <a:avLst/>
          </a:prstGeom>
          <a:ln w="12700" cap="flat">
            <a:noFill/>
            <a:miter lim="400000"/>
          </a:ln>
          <a:effectLst/>
        </p:spPr>
      </p:pic>
    </p:spTree>
    <p:extLst>
      <p:ext uri="{BB962C8B-B14F-4D97-AF65-F5344CB8AC3E}">
        <p14:creationId xmlns:p14="http://schemas.microsoft.com/office/powerpoint/2010/main" val="2505969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dirty="0" err="1">
                <a:latin typeface="Times New Roman" panose="02020603050405020304" pitchFamily="18" charset="0"/>
                <a:cs typeface="Times New Roman" panose="02020603050405020304" pitchFamily="18" charset="0"/>
              </a:rPr>
              <a:t>EasyPR</a:t>
            </a:r>
            <a:r>
              <a:rPr lang="zh-CN" altLang="zh-CN" dirty="0">
                <a:latin typeface="Times New Roman" panose="02020603050405020304" pitchFamily="18" charset="0"/>
                <a:cs typeface="Times New Roman" panose="02020603050405020304" pitchFamily="18" charset="0"/>
              </a:rPr>
              <a:t>字符识别网络</a:t>
            </a:r>
            <a:endParaRPr lang="zh-CN" altLang="en-US" dirty="0">
              <a:latin typeface="Times New Roman" panose="02020603050405020304" pitchFamily="18" charset="0"/>
              <a:cs typeface="Times New Roman" panose="02020603050405020304" pitchFamily="18" charset="0"/>
            </a:endParaRPr>
          </a:p>
        </p:txBody>
      </p:sp>
      <p:pic>
        <p:nvPicPr>
          <p:cNvPr id="4" name="officeArt object"/>
          <p:cNvPicPr/>
          <p:nvPr/>
        </p:nvPicPr>
        <p:blipFill>
          <a:blip r:embed="rId2">
            <a:extLst/>
          </a:blip>
          <a:stretch>
            <a:fillRect/>
          </a:stretch>
        </p:blipFill>
        <p:spPr>
          <a:xfrm>
            <a:off x="1619672" y="1700808"/>
            <a:ext cx="6119495" cy="4372610"/>
          </a:xfrm>
          <a:prstGeom prst="rect">
            <a:avLst/>
          </a:prstGeom>
          <a:ln w="12700" cap="flat">
            <a:noFill/>
            <a:miter lim="400000"/>
          </a:ln>
          <a:effectLst/>
        </p:spPr>
      </p:pic>
    </p:spTree>
    <p:extLst>
      <p:ext uri="{BB962C8B-B14F-4D97-AF65-F5344CB8AC3E}">
        <p14:creationId xmlns:p14="http://schemas.microsoft.com/office/powerpoint/2010/main" val="72918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6156176" cy="1143000"/>
          </a:xfrm>
        </p:spPr>
        <p:txBody>
          <a:bodyPr/>
          <a:lstStyle/>
          <a:p>
            <a:r>
              <a:rPr lang="en-US" altLang="zh-CN" dirty="0" err="1" smtClean="0"/>
              <a:t>训练</a:t>
            </a:r>
            <a:r>
              <a:rPr lang="en-US" altLang="zh-CN" dirty="0" smtClean="0"/>
              <a:t>--</a:t>
            </a:r>
            <a:r>
              <a:rPr lang="zh-CN" altLang="zh-CN" dirty="0" smtClean="0"/>
              <a:t>反向传播算法</a:t>
            </a:r>
            <a:endParaRPr lang="zh-CN" altLang="en-US" dirty="0"/>
          </a:p>
        </p:txBody>
      </p:sp>
      <p:pic>
        <p:nvPicPr>
          <p:cNvPr id="4" name="officeArt object"/>
          <p:cNvPicPr/>
          <p:nvPr/>
        </p:nvPicPr>
        <p:blipFill>
          <a:blip r:embed="rId2">
            <a:extLst/>
          </a:blip>
          <a:stretch>
            <a:fillRect/>
          </a:stretch>
        </p:blipFill>
        <p:spPr>
          <a:xfrm>
            <a:off x="179512" y="1412776"/>
            <a:ext cx="5246370" cy="5039995"/>
          </a:xfrm>
          <a:prstGeom prst="rect">
            <a:avLst/>
          </a:prstGeom>
          <a:ln w="12700" cap="flat">
            <a:noFill/>
            <a:miter lim="400000"/>
          </a:ln>
          <a:effectLst/>
        </p:spPr>
      </p:pic>
      <p:sp>
        <p:nvSpPr>
          <p:cNvPr id="5" name="矩形 4"/>
          <p:cNvSpPr/>
          <p:nvPr/>
        </p:nvSpPr>
        <p:spPr>
          <a:xfrm>
            <a:off x="5652120" y="2564904"/>
            <a:ext cx="3384376" cy="3970318"/>
          </a:xfrm>
          <a:prstGeom prst="rect">
            <a:avLst/>
          </a:prstGeom>
        </p:spPr>
        <p:txBody>
          <a:bodyPr wrap="square">
            <a:spAutoFit/>
          </a:bodyPr>
          <a:lstStyle/>
          <a:p>
            <a:pPr marL="285750" indent="-285750" algn="just">
              <a:buFont typeface="Arial" panose="020B0604020202020204" pitchFamily="34" charset="0"/>
              <a:buChar char="•"/>
            </a:pPr>
            <a:r>
              <a:rPr lang="pt-PT" altLang="zh-CN" dirty="0">
                <a:latin typeface="Times New Roman" panose="02020603050405020304" pitchFamily="18" charset="0"/>
                <a:cs typeface="Times New Roman" panose="02020603050405020304" pitchFamily="18" charset="0"/>
              </a:rPr>
              <a:t>BP</a:t>
            </a:r>
            <a:r>
              <a:rPr lang="en-US" altLang="zh-CN" dirty="0" err="1">
                <a:latin typeface="Times New Roman" panose="02020603050405020304" pitchFamily="18" charset="0"/>
                <a:cs typeface="Times New Roman" panose="02020603050405020304" pitchFamily="18" charset="0"/>
              </a:rPr>
              <a:t>算法，一次神经网络的训练仍然耗时太久，而且困扰训练优化的一个问题就是局部最优解问题，这使得神经网络的优化较为困难</a:t>
            </a:r>
            <a:r>
              <a:rPr lang="en-US" altLang="zh-CN"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隐藏层的节点数需要调参，这使得使用不太方便，</a:t>
            </a:r>
            <a:r>
              <a:rPr lang="en-US" altLang="zh-CN" dirty="0" err="1" smtClean="0">
                <a:latin typeface="Times New Roman" panose="02020603050405020304" pitchFamily="18" charset="0"/>
                <a:cs typeface="Times New Roman" panose="02020603050405020304" pitchFamily="18" charset="0"/>
              </a:rPr>
              <a:t>工程和研究人员对此多有抱怨</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err="1" smtClean="0">
                <a:latin typeface="Times New Roman" panose="02020603050405020304" pitchFamily="18" charset="0"/>
                <a:cs typeface="Times New Roman" panose="02020603050405020304" pitchFamily="18" charset="0"/>
              </a:rPr>
              <a:t>Vapnik</a:t>
            </a:r>
            <a:r>
              <a:rPr lang="en-US" altLang="zh-CN" dirty="0" err="1">
                <a:latin typeface="Times New Roman" panose="02020603050405020304" pitchFamily="18" charset="0"/>
                <a:cs typeface="Times New Roman" panose="02020603050405020304" pitchFamily="18" charset="0"/>
              </a:rPr>
              <a:t>等人发明的</a:t>
            </a:r>
            <a:r>
              <a:rPr lang="nl-NL" altLang="zh-CN" dirty="0">
                <a:latin typeface="Times New Roman" panose="02020603050405020304" pitchFamily="18" charset="0"/>
                <a:cs typeface="Times New Roman" panose="02020603050405020304" pitchFamily="18" charset="0"/>
              </a:rPr>
              <a:t>SVM</a:t>
            </a:r>
            <a:r>
              <a:rPr lang="en-US" altLang="zh-CN" dirty="0">
                <a:latin typeface="Times New Roman" panose="02020603050405020304" pitchFamily="18" charset="0"/>
                <a:cs typeface="Times New Roman" panose="02020603050405020304" pitchFamily="18" charset="0"/>
              </a:rPr>
              <a:t>（</a:t>
            </a:r>
            <a:r>
              <a:rPr lang="fr-FR" altLang="zh-CN" dirty="0">
                <a:latin typeface="Times New Roman" panose="02020603050405020304" pitchFamily="18" charset="0"/>
                <a:cs typeface="Times New Roman" panose="02020603050405020304" pitchFamily="18" charset="0"/>
              </a:rPr>
              <a:t>Support Vector Machines</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支持向量机）算法诞生，很快就在若干个方面体现出了对比神经网络的优势：无需调参；高效；全局最优解</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officeArt object"/>
          <p:cNvPicPr/>
          <p:nvPr/>
        </p:nvPicPr>
        <p:blipFill>
          <a:blip r:embed="rId3">
            <a:extLst/>
          </a:blip>
          <a:stretch>
            <a:fillRect/>
          </a:stretch>
        </p:blipFill>
        <p:spPr>
          <a:xfrm>
            <a:off x="6948264" y="57175"/>
            <a:ext cx="1562100" cy="2311400"/>
          </a:xfrm>
          <a:prstGeom prst="rect">
            <a:avLst/>
          </a:prstGeom>
          <a:ln w="12700" cap="flat">
            <a:noFill/>
            <a:miter lim="400000"/>
          </a:ln>
          <a:effectLst/>
        </p:spPr>
      </p:pic>
    </p:spTree>
    <p:extLst>
      <p:ext uri="{BB962C8B-B14F-4D97-AF65-F5344CB8AC3E}">
        <p14:creationId xmlns:p14="http://schemas.microsoft.com/office/powerpoint/2010/main" val="2847097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9358F6D-F5C4-4310-B419-ACC7D8186DB1}"/>
              </a:ext>
            </a:extLst>
          </p:cNvPr>
          <p:cNvSpPr>
            <a:spLocks noGrp="1"/>
          </p:cNvSpPr>
          <p:nvPr>
            <p:ph type="title"/>
          </p:nvPr>
        </p:nvSpPr>
        <p:spPr>
          <a:xfrm>
            <a:off x="-1114089" y="332656"/>
            <a:ext cx="8229600" cy="1143000"/>
          </a:xfrm>
        </p:spPr>
        <p:txBody>
          <a:bodyPr>
            <a:normAutofit/>
          </a:bodyPr>
          <a:lstStyle/>
          <a:p>
            <a:r>
              <a:rPr lang="zh-CN" altLang="zh-CN" sz="3600" dirty="0"/>
              <a:t>多层神经网络（深度学习</a:t>
            </a:r>
            <a:r>
              <a:rPr lang="zh-CN" altLang="zh-CN" dirty="0"/>
              <a:t>）</a:t>
            </a:r>
            <a:endParaRPr lang="zh-CN" altLang="en-US" dirty="0"/>
          </a:p>
        </p:txBody>
      </p:sp>
      <p:sp>
        <p:nvSpPr>
          <p:cNvPr id="5" name="矩形 4">
            <a:extLst>
              <a:ext uri="{FF2B5EF4-FFF2-40B4-BE49-F238E27FC236}">
                <a16:creationId xmlns="" xmlns:a16="http://schemas.microsoft.com/office/drawing/2014/main" id="{8229980F-CCCF-4EE3-A1D3-BB0E4BD5F62C}"/>
              </a:ext>
            </a:extLst>
          </p:cNvPr>
          <p:cNvSpPr/>
          <p:nvPr/>
        </p:nvSpPr>
        <p:spPr>
          <a:xfrm>
            <a:off x="107504" y="4221088"/>
            <a:ext cx="8579296" cy="2308324"/>
          </a:xfrm>
          <a:prstGeom prst="rect">
            <a:avLst/>
          </a:prstGeom>
        </p:spPr>
        <p:txBody>
          <a:bodyPr wrap="square">
            <a:spAutoFit/>
          </a:bodyPr>
          <a:lstStyle/>
          <a:p>
            <a:r>
              <a:rPr lang="en-US" altLang="zh-CN" sz="2400" dirty="0">
                <a:latin typeface="Songti SC Regular"/>
                <a:ea typeface="Arial Unicode MS"/>
                <a:cs typeface="Times New Roman" panose="02020603050405020304" pitchFamily="18" charset="0"/>
              </a:rPr>
              <a:t>“</a:t>
            </a:r>
            <a:r>
              <a:rPr lang="en-US" altLang="zh-CN" sz="2400" dirty="0" err="1">
                <a:latin typeface="Songti SC Regular"/>
                <a:cs typeface="Times New Roman" panose="02020603050405020304" pitchFamily="18" charset="0"/>
              </a:rPr>
              <a:t>深度信念网络</a:t>
            </a:r>
            <a:r>
              <a:rPr lang="en-US" altLang="zh-CN" sz="2400" dirty="0">
                <a:latin typeface="Songti SC Regular"/>
                <a:cs typeface="Times New Roman" panose="02020603050405020304" pitchFamily="18" charset="0"/>
              </a:rPr>
              <a:t>”</a:t>
            </a:r>
            <a:r>
              <a:rPr lang="zh-TW" altLang="zh-CN" sz="2400" dirty="0">
                <a:latin typeface="Times New Roman" panose="02020603050405020304" pitchFamily="18" charset="0"/>
                <a:cs typeface="Times New Roman" panose="02020603050405020304" pitchFamily="18" charset="0"/>
              </a:rPr>
              <a:t>的概念</a:t>
            </a:r>
            <a:r>
              <a:rPr lang="en-US" altLang="zh-CN" sz="2400" dirty="0">
                <a:latin typeface="Arial Unicode MS"/>
                <a:cs typeface="Times New Roman" panose="02020603050405020304" pitchFamily="18" charset="0"/>
              </a:rPr>
              <a:t>。</a:t>
            </a:r>
            <a:r>
              <a:rPr lang="en-US" altLang="zh-CN" sz="2400" dirty="0">
                <a:latin typeface="Songti SC Regular"/>
                <a:cs typeface="Times New Roman" panose="02020603050405020304" pitchFamily="18" charset="0"/>
              </a:rPr>
              <a:t>与传统的训练方式不同，“深度信念网络”有一个“</a:t>
            </a:r>
            <a:r>
              <a:rPr lang="en-US" altLang="zh-CN" sz="2400" dirty="0">
                <a:latin typeface="Songti SC Bold"/>
                <a:cs typeface="Times New Roman" panose="02020603050405020304" pitchFamily="18" charset="0"/>
              </a:rPr>
              <a:t>预训练</a:t>
            </a:r>
            <a:r>
              <a:rPr lang="en-US" altLang="zh-CN" sz="2400" dirty="0">
                <a:latin typeface="Songti SC Regular"/>
                <a:cs typeface="Times New Roman" panose="02020603050405020304" pitchFamily="18" charset="0"/>
              </a:rPr>
              <a:t>”（</a:t>
            </a:r>
            <a:r>
              <a:rPr lang="en-US" altLang="zh-CN" sz="2400" dirty="0">
                <a:latin typeface="Verdana" panose="020B0604030504040204" pitchFamily="34" charset="0"/>
                <a:cs typeface="Times New Roman" panose="02020603050405020304" pitchFamily="18" charset="0"/>
              </a:rPr>
              <a:t>pre-training</a:t>
            </a:r>
            <a:r>
              <a:rPr lang="en-US" altLang="zh-CN" sz="2400" dirty="0">
                <a:latin typeface="Songti SC Regular"/>
                <a:cs typeface="Times New Roman" panose="02020603050405020304" pitchFamily="18" charset="0"/>
              </a:rPr>
              <a:t>）的过程，这可以方便的让神经网络中的权值找到一个接近最优解的值，之后再使用“</a:t>
            </a:r>
            <a:r>
              <a:rPr lang="en-US" altLang="zh-CN" sz="2400" dirty="0">
                <a:latin typeface="Songti SC Bold"/>
                <a:cs typeface="Times New Roman" panose="02020603050405020304" pitchFamily="18" charset="0"/>
              </a:rPr>
              <a:t>微调</a:t>
            </a:r>
            <a:r>
              <a:rPr lang="en-US" altLang="zh-CN" sz="2400" dirty="0">
                <a:latin typeface="Songti SC Regular"/>
                <a:cs typeface="Times New Roman" panose="02020603050405020304" pitchFamily="18" charset="0"/>
              </a:rPr>
              <a:t>”(</a:t>
            </a:r>
            <a:r>
              <a:rPr lang="en-US" altLang="zh-CN" sz="2400" dirty="0">
                <a:latin typeface="Verdana" panose="020B0604030504040204" pitchFamily="34" charset="0"/>
                <a:cs typeface="Times New Roman" panose="02020603050405020304" pitchFamily="18" charset="0"/>
              </a:rPr>
              <a:t>fine-tuning</a:t>
            </a:r>
            <a:r>
              <a:rPr lang="en-US" altLang="zh-CN" sz="2400" dirty="0">
                <a:latin typeface="Songti SC Regular"/>
                <a:cs typeface="Times New Roman" panose="02020603050405020304" pitchFamily="18" charset="0"/>
              </a:rPr>
              <a:t>)技术来对整个网络进行优化训练。这两个技术的运用大幅度减少了训练多层神经网络的时间。他给多层神经网络相关的学习方法赋予了一个新名词--“</a:t>
            </a:r>
            <a:r>
              <a:rPr lang="en-US" altLang="zh-CN" sz="2400" dirty="0" err="1">
                <a:latin typeface="Songti SC Bold"/>
                <a:cs typeface="Times New Roman" panose="02020603050405020304" pitchFamily="18" charset="0"/>
              </a:rPr>
              <a:t>深度学习</a:t>
            </a:r>
            <a:r>
              <a:rPr lang="en-US" altLang="zh-CN" sz="2400" dirty="0">
                <a:latin typeface="Songti SC Regular"/>
                <a:ea typeface="Arial Unicode MS"/>
                <a:cs typeface="Times New Roman" panose="02020603050405020304" pitchFamily="18" charset="0"/>
              </a:rPr>
              <a:t>”</a:t>
            </a:r>
            <a:endParaRPr lang="zh-CN" altLang="en-US" sz="2400" dirty="0"/>
          </a:p>
        </p:txBody>
      </p:sp>
      <p:sp>
        <p:nvSpPr>
          <p:cNvPr id="6" name="矩形 5">
            <a:extLst>
              <a:ext uri="{FF2B5EF4-FFF2-40B4-BE49-F238E27FC236}">
                <a16:creationId xmlns="" xmlns:a16="http://schemas.microsoft.com/office/drawing/2014/main" id="{4F4A6526-356E-4001-9BD6-E92A65712138}"/>
              </a:ext>
            </a:extLst>
          </p:cNvPr>
          <p:cNvSpPr/>
          <p:nvPr/>
        </p:nvSpPr>
        <p:spPr>
          <a:xfrm>
            <a:off x="148681" y="1371553"/>
            <a:ext cx="5246240" cy="1938992"/>
          </a:xfrm>
          <a:prstGeom prst="rect">
            <a:avLst/>
          </a:prstGeom>
        </p:spPr>
        <p:txBody>
          <a:bodyPr wrap="square">
            <a:spAutoFit/>
          </a:bodyPr>
          <a:lstStyle/>
          <a:p>
            <a:pPr>
              <a:spcAft>
                <a:spcPts val="0"/>
              </a:spcAft>
            </a:pPr>
            <a:r>
              <a:rPr lang="en-US" altLang="zh-CN" sz="2400" dirty="0"/>
              <a:t>在被人摒弃的10年中，有几个学者仍然在坚持研究。这其中的棋手就是加拿大多伦多大学的Geoffery Hinton教授。</a:t>
            </a:r>
            <a:r>
              <a:rPr lang="en-US" altLang="zh-CN" sz="2400" dirty="0">
                <a:latin typeface="Verdana" panose="020B0604030504040204" pitchFamily="34" charset="0"/>
                <a:ea typeface="Arial Unicode MS"/>
                <a:cs typeface="Times New Roman" panose="02020603050405020304" pitchFamily="18" charset="0"/>
              </a:rPr>
              <a:t>2006</a:t>
            </a:r>
            <a:r>
              <a:rPr lang="en-US" altLang="zh-CN" sz="2400" dirty="0">
                <a:latin typeface="Arial Unicode MS"/>
                <a:cs typeface="Times New Roman" panose="02020603050405020304" pitchFamily="18" charset="0"/>
              </a:rPr>
              <a:t>年，</a:t>
            </a:r>
            <a:r>
              <a:rPr lang="de-DE" altLang="zh-CN" sz="2400" dirty="0">
                <a:latin typeface="Verdana" panose="020B0604030504040204" pitchFamily="34" charset="0"/>
                <a:ea typeface="Arial Unicode MS"/>
                <a:cs typeface="Times New Roman" panose="02020603050405020304" pitchFamily="18" charset="0"/>
              </a:rPr>
              <a:t>Hinton</a:t>
            </a:r>
            <a:r>
              <a:rPr lang="en-US" altLang="zh-CN" sz="2400" dirty="0" err="1">
                <a:latin typeface="Arial Unicode MS"/>
                <a:cs typeface="Times New Roman" panose="02020603050405020304" pitchFamily="18" charset="0"/>
              </a:rPr>
              <a:t>在《</a:t>
            </a:r>
            <a:r>
              <a:rPr lang="en-US" altLang="zh-CN" sz="2400" dirty="0" err="1">
                <a:latin typeface="Verdana" panose="020B0604030504040204" pitchFamily="34" charset="0"/>
                <a:ea typeface="Arial Unicode MS"/>
                <a:cs typeface="Times New Roman" panose="02020603050405020304" pitchFamily="18" charset="0"/>
              </a:rPr>
              <a:t>Science</a:t>
            </a:r>
            <a:r>
              <a:rPr lang="en-US" altLang="zh-CN" sz="2400" dirty="0" err="1">
                <a:latin typeface="Arial Unicode MS"/>
                <a:cs typeface="Times New Roman" panose="02020603050405020304" pitchFamily="18" charset="0"/>
              </a:rPr>
              <a:t>》和相关期刊上发表了论文，首次提出了</a:t>
            </a:r>
            <a:endParaRPr lang="zh-CN" altLang="en-US" sz="2400" dirty="0"/>
          </a:p>
        </p:txBody>
      </p:sp>
      <p:pic>
        <p:nvPicPr>
          <p:cNvPr id="7" name="officeArt object">
            <a:extLst>
              <a:ext uri="{FF2B5EF4-FFF2-40B4-BE49-F238E27FC236}">
                <a16:creationId xmlns="" xmlns:a16="http://schemas.microsoft.com/office/drawing/2014/main" id="{A5201D67-97A7-4C6A-B887-B88D7748F8FE}"/>
              </a:ext>
            </a:extLst>
          </p:cNvPr>
          <p:cNvPicPr/>
          <p:nvPr/>
        </p:nvPicPr>
        <p:blipFill>
          <a:blip r:embed="rId2">
            <a:extLst/>
          </a:blip>
          <a:stretch>
            <a:fillRect/>
          </a:stretch>
        </p:blipFill>
        <p:spPr>
          <a:xfrm>
            <a:off x="6125119" y="171841"/>
            <a:ext cx="2870200" cy="3810000"/>
          </a:xfrm>
          <a:prstGeom prst="rect">
            <a:avLst/>
          </a:prstGeom>
          <a:ln w="12700" cap="flat">
            <a:noFill/>
            <a:miter lim="400000"/>
          </a:ln>
          <a:effectLst/>
        </p:spPr>
      </p:pic>
    </p:spTree>
    <p:extLst>
      <p:ext uri="{BB962C8B-B14F-4D97-AF65-F5344CB8AC3E}">
        <p14:creationId xmlns:p14="http://schemas.microsoft.com/office/powerpoint/2010/main" val="2449999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32F7A21-3021-4AA9-B080-6BD6790CC4EB}"/>
              </a:ext>
            </a:extLst>
          </p:cNvPr>
          <p:cNvSpPr>
            <a:spLocks noGrp="1"/>
          </p:cNvSpPr>
          <p:nvPr>
            <p:ph type="title"/>
          </p:nvPr>
        </p:nvSpPr>
        <p:spPr/>
        <p:txBody>
          <a:bodyPr/>
          <a:lstStyle/>
          <a:p>
            <a:r>
              <a:rPr lang="en-US" altLang="zh-CN" dirty="0" err="1"/>
              <a:t>多层神经网络</a:t>
            </a:r>
            <a:endParaRPr lang="zh-CN" altLang="en-US" dirty="0"/>
          </a:p>
        </p:txBody>
      </p:sp>
      <p:pic>
        <p:nvPicPr>
          <p:cNvPr id="5" name="officeArt object">
            <a:extLst>
              <a:ext uri="{FF2B5EF4-FFF2-40B4-BE49-F238E27FC236}">
                <a16:creationId xmlns="" xmlns:a16="http://schemas.microsoft.com/office/drawing/2014/main" id="{2D7A6851-111B-473D-9DC1-9923B24C32C0}"/>
              </a:ext>
            </a:extLst>
          </p:cNvPr>
          <p:cNvPicPr/>
          <p:nvPr/>
        </p:nvPicPr>
        <p:blipFill>
          <a:blip r:embed="rId2">
            <a:extLst/>
          </a:blip>
          <a:stretch>
            <a:fillRect/>
          </a:stretch>
        </p:blipFill>
        <p:spPr>
          <a:xfrm>
            <a:off x="3024505" y="1417638"/>
            <a:ext cx="6119495" cy="3977005"/>
          </a:xfrm>
          <a:prstGeom prst="rect">
            <a:avLst/>
          </a:prstGeom>
          <a:ln w="12700" cap="flat">
            <a:noFill/>
            <a:miter lim="400000"/>
          </a:ln>
          <a:effectLst/>
        </p:spPr>
      </p:pic>
      <p:sp>
        <p:nvSpPr>
          <p:cNvPr id="7" name="内容占位符 6">
            <a:extLst>
              <a:ext uri="{FF2B5EF4-FFF2-40B4-BE49-F238E27FC236}">
                <a16:creationId xmlns="" xmlns:a16="http://schemas.microsoft.com/office/drawing/2014/main" id="{F75DE759-BDB2-45A4-AD9B-AF691CDF27D2}"/>
              </a:ext>
            </a:extLst>
          </p:cNvPr>
          <p:cNvSpPr>
            <a:spLocks noGrp="1"/>
          </p:cNvSpPr>
          <p:nvPr>
            <p:ph idx="1"/>
          </p:nvPr>
        </p:nvSpPr>
        <p:spPr>
          <a:xfrm>
            <a:off x="-7042" y="2420888"/>
            <a:ext cx="3178696" cy="1296144"/>
          </a:xfrm>
        </p:spPr>
        <p:txBody>
          <a:bodyPr>
            <a:normAutofit fontScale="77500" lnSpcReduction="20000"/>
          </a:bodyPr>
          <a:lstStyle/>
          <a:p>
            <a:r>
              <a:rPr lang="en-US" altLang="zh-CN" dirty="0">
                <a:latin typeface="Times New Roman" panose="02020603050405020304" pitchFamily="18" charset="0"/>
                <a:cs typeface="Times New Roman" panose="02020603050405020304" pitchFamily="18" charset="0"/>
              </a:rPr>
              <a:t> g(</a:t>
            </a:r>
            <a:r>
              <a:rPr lang="en-US" altLang="zh-CN" b="1" dirty="0">
                <a:latin typeface="Times New Roman" panose="02020603050405020304" pitchFamily="18" charset="0"/>
                <a:cs typeface="Times New Roman" panose="02020603050405020304" pitchFamily="18" charset="0"/>
              </a:rPr>
              <a:t>W</a:t>
            </a:r>
            <a:r>
              <a:rPr lang="en-US" altLang="zh-CN" baseline="30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a</a:t>
            </a:r>
            <a:r>
              <a:rPr lang="en-US" altLang="zh-CN" baseline="30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a</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g(</a:t>
            </a:r>
            <a:r>
              <a:rPr lang="en-US" altLang="zh-CN" b="1" dirty="0">
                <a:latin typeface="Times New Roman" panose="02020603050405020304" pitchFamily="18" charset="0"/>
                <a:cs typeface="Times New Roman" panose="02020603050405020304" pitchFamily="18" charset="0"/>
              </a:rPr>
              <a:t>W</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a</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a</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g(</a:t>
            </a:r>
            <a:r>
              <a:rPr lang="en-US" altLang="zh-CN" b="1" dirty="0">
                <a:latin typeface="Times New Roman" panose="02020603050405020304" pitchFamily="18" charset="0"/>
                <a:cs typeface="Times New Roman" panose="02020603050405020304" pitchFamily="18" charset="0"/>
              </a:rPr>
              <a:t>W</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a</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lang="zh-CN" altLang="zh-CN" dirty="0"/>
          </a:p>
          <a:p>
            <a:endParaRPr lang="zh-CN" altLang="en-US" dirty="0"/>
          </a:p>
        </p:txBody>
      </p:sp>
    </p:spTree>
    <p:extLst>
      <p:ext uri="{BB962C8B-B14F-4D97-AF65-F5344CB8AC3E}">
        <p14:creationId xmlns:p14="http://schemas.microsoft.com/office/powerpoint/2010/main" val="296779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深度学习</a:t>
            </a:r>
            <a:r>
              <a:rPr lang="en-US" altLang="zh-CN" dirty="0" smtClean="0">
                <a:latin typeface="Times New Roman" panose="02020603050405020304" pitchFamily="18" charset="0"/>
                <a:cs typeface="Times New Roman" panose="02020603050405020304" pitchFamily="18" charset="0"/>
              </a:rPr>
              <a:t>(Deep learning)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57200" y="1412776"/>
            <a:ext cx="8229600" cy="2620888"/>
          </a:xfrm>
        </p:spPr>
        <p:txBody>
          <a:bodyPr>
            <a:normAutofit fontScale="77500" lnSpcReduction="20000"/>
          </a:bodyPr>
          <a:lstStyle/>
          <a:p>
            <a:r>
              <a:rPr lang="zh-CN" altLang="en-US" dirty="0"/>
              <a:t>深度学习的概念源于人工神经网络的研究。含多隐层的多层感知器就是一种深度学习结构。深度学习通过组合低层特征形成更加抽象的高层表示属性类别或特征，以发现数据的分布式特征表示</a:t>
            </a:r>
            <a:r>
              <a:rPr lang="zh-CN" altLang="en-US" dirty="0" smtClean="0"/>
              <a:t>。</a:t>
            </a:r>
            <a:endParaRPr lang="en-US" altLang="zh-CN" dirty="0" smtClean="0"/>
          </a:p>
          <a:p>
            <a:r>
              <a:rPr lang="zh-CN" altLang="en-US" dirty="0"/>
              <a:t>深度学习是机器学习中一种基于对数据进行表征学习的方法</a:t>
            </a:r>
            <a:r>
              <a:rPr lang="zh-CN" altLang="en-US" dirty="0" smtClean="0"/>
              <a:t>。深度</a:t>
            </a:r>
            <a:r>
              <a:rPr lang="zh-CN" altLang="en-US" dirty="0"/>
              <a:t>学习的好处是用非监督式或半监督式的特征学习和分层特征提取高效算法来替代手工获取特征。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804" y="3717032"/>
            <a:ext cx="6147852" cy="3068960"/>
          </a:xfrm>
          <a:prstGeom prst="rect">
            <a:avLst/>
          </a:prstGeom>
        </p:spPr>
      </p:pic>
    </p:spTree>
    <p:extLst>
      <p:ext uri="{BB962C8B-B14F-4D97-AF65-F5344CB8AC3E}">
        <p14:creationId xmlns:p14="http://schemas.microsoft.com/office/powerpoint/2010/main" val="33747981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AAAE21B-8BD0-4310-A588-F30F99E4834C}"/>
              </a:ext>
            </a:extLst>
          </p:cNvPr>
          <p:cNvSpPr>
            <a:spLocks noGrp="1"/>
          </p:cNvSpPr>
          <p:nvPr>
            <p:ph type="title"/>
          </p:nvPr>
        </p:nvSpPr>
        <p:spPr/>
        <p:txBody>
          <a:bodyPr/>
          <a:lstStyle/>
          <a:p>
            <a:endParaRPr lang="zh-CN" altLang="en-US"/>
          </a:p>
        </p:txBody>
      </p:sp>
      <p:pic>
        <p:nvPicPr>
          <p:cNvPr id="4" name="officeArt object">
            <a:extLst>
              <a:ext uri="{FF2B5EF4-FFF2-40B4-BE49-F238E27FC236}">
                <a16:creationId xmlns="" xmlns:a16="http://schemas.microsoft.com/office/drawing/2014/main" id="{57D229AB-AC81-476A-A92F-CC90AAB5F5A9}"/>
              </a:ext>
            </a:extLst>
          </p:cNvPr>
          <p:cNvPicPr/>
          <p:nvPr/>
        </p:nvPicPr>
        <p:blipFill>
          <a:blip r:embed="rId2">
            <a:extLst/>
          </a:blip>
          <a:stretch>
            <a:fillRect/>
          </a:stretch>
        </p:blipFill>
        <p:spPr>
          <a:xfrm>
            <a:off x="-30582" y="-82377"/>
            <a:ext cx="4088448" cy="3600400"/>
          </a:xfrm>
          <a:prstGeom prst="rect">
            <a:avLst/>
          </a:prstGeom>
          <a:ln w="12700" cap="flat">
            <a:noFill/>
            <a:miter lim="400000"/>
          </a:ln>
          <a:effectLst/>
        </p:spPr>
      </p:pic>
      <p:pic>
        <p:nvPicPr>
          <p:cNvPr id="5" name="officeArt object">
            <a:extLst>
              <a:ext uri="{FF2B5EF4-FFF2-40B4-BE49-F238E27FC236}">
                <a16:creationId xmlns="" xmlns:a16="http://schemas.microsoft.com/office/drawing/2014/main" id="{ED1B8CA4-E66E-4990-ACEE-3AD54F8972B4}"/>
              </a:ext>
            </a:extLst>
          </p:cNvPr>
          <p:cNvPicPr/>
          <p:nvPr/>
        </p:nvPicPr>
        <p:blipFill>
          <a:blip r:embed="rId3">
            <a:extLst/>
          </a:blip>
          <a:stretch>
            <a:fillRect/>
          </a:stretch>
        </p:blipFill>
        <p:spPr>
          <a:xfrm>
            <a:off x="4129874" y="-82377"/>
            <a:ext cx="4690598" cy="3600400"/>
          </a:xfrm>
          <a:prstGeom prst="rect">
            <a:avLst/>
          </a:prstGeom>
          <a:ln w="12700" cap="flat">
            <a:noFill/>
            <a:miter lim="400000"/>
          </a:ln>
          <a:effectLst/>
        </p:spPr>
      </p:pic>
      <p:pic>
        <p:nvPicPr>
          <p:cNvPr id="6" name="officeArt object">
            <a:extLst>
              <a:ext uri="{FF2B5EF4-FFF2-40B4-BE49-F238E27FC236}">
                <a16:creationId xmlns="" xmlns:a16="http://schemas.microsoft.com/office/drawing/2014/main" id="{BCBF28FC-1C13-4F51-882D-6DC0D406F8AE}"/>
              </a:ext>
            </a:extLst>
          </p:cNvPr>
          <p:cNvPicPr/>
          <p:nvPr/>
        </p:nvPicPr>
        <p:blipFill>
          <a:blip r:embed="rId4">
            <a:extLst/>
          </a:blip>
          <a:stretch>
            <a:fillRect/>
          </a:stretch>
        </p:blipFill>
        <p:spPr>
          <a:xfrm>
            <a:off x="-19658" y="3759740"/>
            <a:ext cx="4807682" cy="2823622"/>
          </a:xfrm>
          <a:prstGeom prst="rect">
            <a:avLst/>
          </a:prstGeom>
          <a:ln w="12700" cap="flat">
            <a:noFill/>
            <a:miter lim="400000"/>
          </a:ln>
          <a:effectLst/>
        </p:spPr>
      </p:pic>
      <p:pic>
        <p:nvPicPr>
          <p:cNvPr id="7" name="officeArt object">
            <a:extLst>
              <a:ext uri="{FF2B5EF4-FFF2-40B4-BE49-F238E27FC236}">
                <a16:creationId xmlns="" xmlns:a16="http://schemas.microsoft.com/office/drawing/2014/main" id="{09023C12-0F64-4FEB-9E34-74C7DC48BA11}"/>
              </a:ext>
            </a:extLst>
          </p:cNvPr>
          <p:cNvPicPr/>
          <p:nvPr/>
        </p:nvPicPr>
        <p:blipFill>
          <a:blip r:embed="rId5">
            <a:extLst/>
          </a:blip>
          <a:stretch>
            <a:fillRect/>
          </a:stretch>
        </p:blipFill>
        <p:spPr>
          <a:xfrm>
            <a:off x="4788024" y="3759740"/>
            <a:ext cx="4427900" cy="2909620"/>
          </a:xfrm>
          <a:prstGeom prst="rect">
            <a:avLst/>
          </a:prstGeom>
          <a:ln w="12700" cap="flat">
            <a:noFill/>
            <a:miter lim="400000"/>
          </a:ln>
          <a:effectLst/>
        </p:spPr>
      </p:pic>
    </p:spTree>
    <p:extLst>
      <p:ext uri="{BB962C8B-B14F-4D97-AF65-F5344CB8AC3E}">
        <p14:creationId xmlns:p14="http://schemas.microsoft.com/office/powerpoint/2010/main" val="149157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更深层次的效果</a:t>
            </a:r>
            <a:endParaRPr lang="zh-CN" altLang="en-US" dirty="0"/>
          </a:p>
        </p:txBody>
      </p:sp>
      <p:sp>
        <p:nvSpPr>
          <p:cNvPr id="3" name="内容占位符 2"/>
          <p:cNvSpPr>
            <a:spLocks noGrp="1"/>
          </p:cNvSpPr>
          <p:nvPr>
            <p:ph idx="1"/>
          </p:nvPr>
        </p:nvSpPr>
        <p:spPr/>
        <p:txBody>
          <a:bodyPr>
            <a:normAutofit fontScale="92500"/>
          </a:bodyPr>
          <a:lstStyle/>
          <a:p>
            <a:r>
              <a:rPr lang="en-US" altLang="zh-CN" dirty="0" err="1" smtClean="0"/>
              <a:t>增加更多的层次</a:t>
            </a:r>
            <a:r>
              <a:rPr lang="zh-CN" altLang="en-US" dirty="0" smtClean="0"/>
              <a:t>可</a:t>
            </a:r>
            <a:r>
              <a:rPr lang="zh-CN" altLang="zh-CN" dirty="0"/>
              <a:t>更深入的表示特征，以及更强的函数模拟能力。</a:t>
            </a:r>
          </a:p>
          <a:p>
            <a:r>
              <a:rPr lang="en-US" altLang="zh-CN" dirty="0" err="1"/>
              <a:t>在神经网络中，每一层神经元学习到的是前一层神经元值的更抽象的表示</a:t>
            </a:r>
            <a:r>
              <a:rPr lang="en-US" altLang="zh-CN" dirty="0" smtClean="0"/>
              <a:t>。</a:t>
            </a:r>
          </a:p>
          <a:p>
            <a:r>
              <a:rPr lang="en-US" altLang="zh-CN" dirty="0" err="1"/>
              <a:t>更强的函数模拟能力是由于随着层数的增加，整个网络的参数就越多。</a:t>
            </a:r>
            <a:r>
              <a:rPr lang="en-US" altLang="zh-CN" dirty="0" err="1" smtClean="0"/>
              <a:t>而神经网络</a:t>
            </a:r>
            <a:r>
              <a:rPr lang="zh-CN" altLang="en-US" dirty="0" smtClean="0"/>
              <a:t>的</a:t>
            </a:r>
            <a:r>
              <a:rPr lang="en-US" altLang="zh-CN" dirty="0" err="1" smtClean="0"/>
              <a:t>实本质是模拟特征与目标之间的真实关系函数的方法</a:t>
            </a:r>
            <a:r>
              <a:rPr lang="zh-CN" altLang="en-US" dirty="0" smtClean="0"/>
              <a:t>。</a:t>
            </a:r>
            <a:endParaRPr lang="en-US" altLang="zh-CN" dirty="0" smtClean="0"/>
          </a:p>
          <a:p>
            <a:r>
              <a:rPr lang="en-US" altLang="zh-CN" dirty="0" err="1"/>
              <a:t>在参数数量一样的情况下，更深的网络往往具有比浅层的网络更好的识别效率</a:t>
            </a:r>
            <a:r>
              <a:rPr lang="en-US" altLang="zh-CN" dirty="0"/>
              <a:t>。</a:t>
            </a:r>
            <a:endParaRPr lang="zh-CN" altLang="en-US" dirty="0"/>
          </a:p>
        </p:txBody>
      </p:sp>
    </p:spTree>
    <p:extLst>
      <p:ext uri="{BB962C8B-B14F-4D97-AF65-F5344CB8AC3E}">
        <p14:creationId xmlns:p14="http://schemas.microsoft.com/office/powerpoint/2010/main" val="3594516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F990E45-CCA0-4926-83BC-CA154A94FFC8}"/>
              </a:ext>
            </a:extLst>
          </p:cNvPr>
          <p:cNvSpPr>
            <a:spLocks noGrp="1"/>
          </p:cNvSpPr>
          <p:nvPr>
            <p:ph type="title"/>
          </p:nvPr>
        </p:nvSpPr>
        <p:spPr/>
        <p:txBody>
          <a:bodyPr/>
          <a:lstStyle/>
          <a:p>
            <a:r>
              <a:rPr lang="en-US" altLang="zh-CN" dirty="0" err="1"/>
              <a:t>三起三落的神经网络</a:t>
            </a:r>
            <a:endParaRPr lang="zh-CN" altLang="en-US" dirty="0"/>
          </a:p>
        </p:txBody>
      </p:sp>
      <p:pic>
        <p:nvPicPr>
          <p:cNvPr id="4" name="officeArt object">
            <a:extLst>
              <a:ext uri="{FF2B5EF4-FFF2-40B4-BE49-F238E27FC236}">
                <a16:creationId xmlns="" xmlns:a16="http://schemas.microsoft.com/office/drawing/2014/main" id="{A569FB1E-D6EB-4C46-89CE-20033A1F8C65}"/>
              </a:ext>
            </a:extLst>
          </p:cNvPr>
          <p:cNvPicPr/>
          <p:nvPr/>
        </p:nvPicPr>
        <p:blipFill>
          <a:blip r:embed="rId2">
            <a:extLst/>
          </a:blip>
          <a:stretch>
            <a:fillRect/>
          </a:stretch>
        </p:blipFill>
        <p:spPr>
          <a:xfrm>
            <a:off x="611560" y="1340768"/>
            <a:ext cx="7902581" cy="4846384"/>
          </a:xfrm>
          <a:prstGeom prst="rect">
            <a:avLst/>
          </a:prstGeom>
          <a:ln w="12700" cap="flat">
            <a:noFill/>
            <a:miter lim="400000"/>
          </a:ln>
          <a:effectLst/>
        </p:spPr>
      </p:pic>
    </p:spTree>
    <p:extLst>
      <p:ext uri="{BB962C8B-B14F-4D97-AF65-F5344CB8AC3E}">
        <p14:creationId xmlns:p14="http://schemas.microsoft.com/office/powerpoint/2010/main" val="185564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The Popular Deep Learning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39552" y="1556792"/>
            <a:ext cx="8191897" cy="964704"/>
          </a:xfrm>
        </p:spPr>
        <p:txBody>
          <a:bodyPr>
            <a:normAutofit fontScale="92500" lnSpcReduction="10000"/>
          </a:bodyPr>
          <a:lstStyle/>
          <a:p>
            <a:pPr marL="0" indent="0">
              <a:buNone/>
            </a:pPr>
            <a:r>
              <a:rPr lang="en-US" altLang="zh-CN" dirty="0">
                <a:latin typeface="Times New Roman" panose="02020603050405020304" pitchFamily="18" charset="0"/>
                <a:cs typeface="Times New Roman" panose="02020603050405020304" pitchFamily="18" charset="0"/>
              </a:rPr>
              <a:t>From left to right: Yann </a:t>
            </a:r>
            <a:r>
              <a:rPr lang="en-US" altLang="zh-CN" dirty="0" err="1">
                <a:latin typeface="Times New Roman" panose="02020603050405020304" pitchFamily="18" charset="0"/>
                <a:cs typeface="Times New Roman" panose="02020603050405020304" pitchFamily="18" charset="0"/>
              </a:rPr>
              <a:t>LeCun</a:t>
            </a:r>
            <a:r>
              <a:rPr lang="en-US" altLang="zh-CN" dirty="0">
                <a:latin typeface="Times New Roman" panose="02020603050405020304" pitchFamily="18" charset="0"/>
                <a:cs typeface="Times New Roman" panose="02020603050405020304" pitchFamily="18" charset="0"/>
              </a:rPr>
              <a:t>, G. Hinton, </a:t>
            </a:r>
            <a:r>
              <a:rPr lang="en-US" altLang="zh-CN" dirty="0" err="1">
                <a:latin typeface="Times New Roman" panose="02020603050405020304" pitchFamily="18" charset="0"/>
                <a:cs typeface="Times New Roman" panose="02020603050405020304" pitchFamily="18" charset="0"/>
              </a:rPr>
              <a:t>Yoshua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Bengio</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Andrew NG</a:t>
            </a:r>
            <a:endParaRPr lang="zh-CN" altLang="en-US" dirty="0">
              <a:latin typeface="Times New Roman" panose="02020603050405020304" pitchFamily="18" charset="0"/>
              <a:cs typeface="Times New Roman" panose="02020603050405020304" pitchFamily="18" charset="0"/>
            </a:endParaRPr>
          </a:p>
        </p:txBody>
      </p:sp>
      <p:pic>
        <p:nvPicPr>
          <p:cNvPr id="1025" name="Picture 1" descr="C:\Users\tfy\AppData\Roaming\Tencent\Users\50301675\TIM\WinTemp\RichOle\}]9~8Z12LQD(R){@%UF)1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616437"/>
            <a:ext cx="6552728" cy="424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16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fficeArt object">
            <a:extLst>
              <a:ext uri="{FF2B5EF4-FFF2-40B4-BE49-F238E27FC236}">
                <a16:creationId xmlns="" xmlns:a16="http://schemas.microsoft.com/office/drawing/2014/main" id="{42E3B256-287B-4A10-B7A8-2DF68A625874}"/>
              </a:ext>
            </a:extLst>
          </p:cNvPr>
          <p:cNvPicPr/>
          <p:nvPr/>
        </p:nvPicPr>
        <p:blipFill>
          <a:blip r:embed="rId2">
            <a:extLst/>
          </a:blip>
          <a:stretch>
            <a:fillRect/>
          </a:stretch>
        </p:blipFill>
        <p:spPr>
          <a:xfrm>
            <a:off x="755576" y="1268760"/>
            <a:ext cx="7308219" cy="4051618"/>
          </a:xfrm>
          <a:prstGeom prst="rect">
            <a:avLst/>
          </a:prstGeom>
          <a:ln w="12700" cap="flat">
            <a:noFill/>
            <a:miter lim="400000"/>
          </a:ln>
          <a:effectLst/>
        </p:spPr>
      </p:pic>
    </p:spTree>
    <p:extLst>
      <p:ext uri="{BB962C8B-B14F-4D97-AF65-F5344CB8AC3E}">
        <p14:creationId xmlns:p14="http://schemas.microsoft.com/office/powerpoint/2010/main" val="1706429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548336D-B335-47FD-B91A-3F51031C57DE}"/>
              </a:ext>
            </a:extLst>
          </p:cNvPr>
          <p:cNvSpPr>
            <a:spLocks noGrp="1"/>
          </p:cNvSpPr>
          <p:nvPr>
            <p:ph type="title"/>
          </p:nvPr>
        </p:nvSpPr>
        <p:spPr/>
        <p:txBody>
          <a:bodyPr/>
          <a:lstStyle/>
          <a:p>
            <a:r>
              <a:rPr lang="zh-CN" altLang="en-US" dirty="0"/>
              <a:t>学习</a:t>
            </a:r>
            <a:r>
              <a:rPr lang="en-US" altLang="zh-CN" dirty="0" err="1"/>
              <a:t>能力不断增强</a:t>
            </a:r>
            <a:endParaRPr lang="zh-CN" altLang="en-US" dirty="0"/>
          </a:p>
        </p:txBody>
      </p:sp>
      <p:pic>
        <p:nvPicPr>
          <p:cNvPr id="4" name="officeArt object">
            <a:extLst>
              <a:ext uri="{FF2B5EF4-FFF2-40B4-BE49-F238E27FC236}">
                <a16:creationId xmlns="" xmlns:a16="http://schemas.microsoft.com/office/drawing/2014/main" id="{63F8BD42-4908-4465-B58D-4D8F04E03092}"/>
              </a:ext>
            </a:extLst>
          </p:cNvPr>
          <p:cNvPicPr/>
          <p:nvPr/>
        </p:nvPicPr>
        <p:blipFill>
          <a:blip r:embed="rId2">
            <a:extLst/>
          </a:blip>
          <a:stretch>
            <a:fillRect/>
          </a:stretch>
        </p:blipFill>
        <p:spPr>
          <a:xfrm>
            <a:off x="1043608" y="1498758"/>
            <a:ext cx="7092196" cy="4728846"/>
          </a:xfrm>
          <a:prstGeom prst="rect">
            <a:avLst/>
          </a:prstGeom>
          <a:ln w="12700" cap="flat">
            <a:noFill/>
            <a:miter lim="400000"/>
          </a:ln>
          <a:effectLst/>
        </p:spPr>
      </p:pic>
    </p:spTree>
    <p:extLst>
      <p:ext uri="{BB962C8B-B14F-4D97-AF65-F5344CB8AC3E}">
        <p14:creationId xmlns:p14="http://schemas.microsoft.com/office/powerpoint/2010/main" val="159791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89484C8-061A-422E-8747-19463DF94B39}"/>
              </a:ext>
            </a:extLst>
          </p:cNvPr>
          <p:cNvSpPr>
            <a:spLocks noGrp="1"/>
          </p:cNvSpPr>
          <p:nvPr>
            <p:ph type="title"/>
          </p:nvPr>
        </p:nvSpPr>
        <p:spPr/>
        <p:txBody>
          <a:bodyPr/>
          <a:lstStyle/>
          <a:p>
            <a:r>
              <a:rPr lang="en-US" altLang="zh-CN" dirty="0" err="1"/>
              <a:t>发展的外在原因</a:t>
            </a:r>
            <a:endParaRPr lang="zh-CN" altLang="en-US" dirty="0"/>
          </a:p>
        </p:txBody>
      </p:sp>
      <p:pic>
        <p:nvPicPr>
          <p:cNvPr id="4" name="officeArt object">
            <a:extLst>
              <a:ext uri="{FF2B5EF4-FFF2-40B4-BE49-F238E27FC236}">
                <a16:creationId xmlns="" xmlns:a16="http://schemas.microsoft.com/office/drawing/2014/main" id="{5D98960D-92AC-45F9-9B29-C1D4AF8ECCA2}"/>
              </a:ext>
            </a:extLst>
          </p:cNvPr>
          <p:cNvPicPr/>
          <p:nvPr/>
        </p:nvPicPr>
        <p:blipFill>
          <a:blip r:embed="rId2">
            <a:extLst/>
          </a:blip>
          <a:stretch>
            <a:fillRect/>
          </a:stretch>
        </p:blipFill>
        <p:spPr>
          <a:xfrm>
            <a:off x="755576" y="1412776"/>
            <a:ext cx="7452236" cy="4942354"/>
          </a:xfrm>
          <a:prstGeom prst="rect">
            <a:avLst/>
          </a:prstGeom>
          <a:ln w="12700" cap="flat">
            <a:noFill/>
            <a:miter lim="400000"/>
          </a:ln>
          <a:effectLst/>
        </p:spPr>
      </p:pic>
    </p:spTree>
    <p:extLst>
      <p:ext uri="{BB962C8B-B14F-4D97-AF65-F5344CB8AC3E}">
        <p14:creationId xmlns:p14="http://schemas.microsoft.com/office/powerpoint/2010/main" val="1821537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3D1A0BA-9CEB-463C-9A92-44DFFBD30483}"/>
              </a:ext>
            </a:extLst>
          </p:cNvPr>
          <p:cNvSpPr>
            <a:spLocks noGrp="1"/>
          </p:cNvSpPr>
          <p:nvPr>
            <p:ph type="title"/>
          </p:nvPr>
        </p:nvSpPr>
        <p:spPr/>
        <p:txBody>
          <a:bodyPr/>
          <a:lstStyle/>
          <a:p>
            <a:r>
              <a:rPr lang="zh-CN" altLang="en-US" dirty="0"/>
              <a:t>展望</a:t>
            </a:r>
          </a:p>
        </p:txBody>
      </p:sp>
      <p:pic>
        <p:nvPicPr>
          <p:cNvPr id="4" name="officeArt object">
            <a:extLst>
              <a:ext uri="{FF2B5EF4-FFF2-40B4-BE49-F238E27FC236}">
                <a16:creationId xmlns="" xmlns:a16="http://schemas.microsoft.com/office/drawing/2014/main" id="{D752C317-4CEF-49E1-A0ED-8DE6151144B7}"/>
              </a:ext>
            </a:extLst>
          </p:cNvPr>
          <p:cNvPicPr/>
          <p:nvPr/>
        </p:nvPicPr>
        <p:blipFill>
          <a:blip r:embed="rId2">
            <a:extLst/>
          </a:blip>
          <a:stretch>
            <a:fillRect/>
          </a:stretch>
        </p:blipFill>
        <p:spPr>
          <a:xfrm>
            <a:off x="1501800" y="1700808"/>
            <a:ext cx="6140400" cy="4946228"/>
          </a:xfrm>
          <a:prstGeom prst="rect">
            <a:avLst/>
          </a:prstGeom>
          <a:ln w="12700" cap="flat">
            <a:noFill/>
            <a:miter lim="400000"/>
          </a:ln>
          <a:effectLst/>
        </p:spPr>
      </p:pic>
      <p:sp>
        <p:nvSpPr>
          <p:cNvPr id="5" name="矩形 4">
            <a:extLst>
              <a:ext uri="{FF2B5EF4-FFF2-40B4-BE49-F238E27FC236}">
                <a16:creationId xmlns="" xmlns:a16="http://schemas.microsoft.com/office/drawing/2014/main" id="{390D786D-7A52-4E98-A824-C6CB1E20E522}"/>
              </a:ext>
            </a:extLst>
          </p:cNvPr>
          <p:cNvSpPr/>
          <p:nvPr/>
        </p:nvSpPr>
        <p:spPr>
          <a:xfrm>
            <a:off x="683568" y="1628800"/>
            <a:ext cx="8064896" cy="4985980"/>
          </a:xfrm>
          <a:prstGeom prst="rect">
            <a:avLst/>
          </a:prstGeom>
        </p:spPr>
        <p:txBody>
          <a:bodyPr wrap="square">
            <a:spAutoFit/>
          </a:bodyPr>
          <a:lstStyle/>
          <a:p>
            <a:pPr>
              <a:spcAft>
                <a:spcPts val="0"/>
              </a:spcAft>
            </a:pPr>
            <a:r>
              <a:rPr lang="zh-CN" altLang="zh-CN" sz="2400" dirty="0">
                <a:latin typeface="Times New Roman" panose="02020603050405020304" pitchFamily="18" charset="0"/>
                <a:cs typeface="Times New Roman" panose="02020603050405020304" pitchFamily="18" charset="0"/>
              </a:rPr>
              <a:t>根据一些最近的研究发现，人脑内部进行的计算可能是类似于量子计算形态的东西。而且目前已知的最大神经网络跟人脑的神经元数量相比，仍然显得非常小，仅不及</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左右。所以未来真正想实现人脑神经网络的模拟，可能需要借助量子计算的强大</a:t>
            </a:r>
            <a:r>
              <a:rPr lang="zh-CN" altLang="zh-CN" sz="2400" dirty="0" smtClean="0">
                <a:latin typeface="Times New Roman" panose="02020603050405020304" pitchFamily="18" charset="0"/>
                <a:cs typeface="Times New Roman" panose="02020603050405020304" pitchFamily="18" charset="0"/>
              </a:rPr>
              <a:t>计算</a:t>
            </a:r>
            <a:r>
              <a:rPr lang="zh-CN" altLang="en-US" sz="2400" dirty="0" smtClean="0">
                <a:latin typeface="Times New Roman" panose="02020603050405020304" pitchFamily="18" charset="0"/>
                <a:cs typeface="Times New Roman" panose="02020603050405020304" pitchFamily="18" charset="0"/>
              </a:rPr>
              <a:t>；</a:t>
            </a:r>
            <a:r>
              <a:rPr lang="zh-CN" altLang="zh-CN" sz="2400" dirty="0" smtClean="0">
                <a:solidFill>
                  <a:srgbClr val="000000"/>
                </a:solidFill>
                <a:latin typeface="Times New Roman" panose="02020603050405020304" pitchFamily="18" charset="0"/>
                <a:cs typeface="Times New Roman" panose="02020603050405020304" pitchFamily="18" charset="0"/>
              </a:rPr>
              <a:t>能</a:t>
            </a:r>
            <a:endParaRPr lang="en-US" altLang="zh-CN" sz="2400" dirty="0">
              <a:solidFill>
                <a:srgbClr val="000000"/>
              </a:solidFill>
              <a:latin typeface="Times New Roman" panose="02020603050405020304" pitchFamily="18" charset="0"/>
              <a:cs typeface="Times New Roman" panose="02020603050405020304" pitchFamily="18" charset="0"/>
            </a:endParaRPr>
          </a:p>
          <a:p>
            <a:pPr>
              <a:spcAft>
                <a:spcPts val="0"/>
              </a:spcAft>
            </a:pPr>
            <a:endParaRPr lang="en-US" altLang="zh-CN" dirty="0">
              <a:solidFill>
                <a:srgbClr val="000000"/>
              </a:solidFill>
              <a:latin typeface="Times New Roman" panose="02020603050405020304" pitchFamily="18" charset="0"/>
              <a:cs typeface="Times New Roman" panose="02020603050405020304" pitchFamily="18" charset="0"/>
            </a:endParaRPr>
          </a:p>
          <a:p>
            <a:pPr>
              <a:spcAft>
                <a:spcPts val="0"/>
              </a:spcAft>
            </a:pPr>
            <a:endParaRPr lang="en-US" altLang="zh-CN" dirty="0">
              <a:solidFill>
                <a:srgbClr val="000000"/>
              </a:solidFill>
              <a:latin typeface="Times New Roman" panose="02020603050405020304" pitchFamily="18" charset="0"/>
              <a:cs typeface="Times New Roman" panose="02020603050405020304" pitchFamily="18" charset="0"/>
            </a:endParaRPr>
          </a:p>
          <a:p>
            <a:pPr>
              <a:spcAft>
                <a:spcPts val="0"/>
              </a:spcAft>
            </a:pPr>
            <a:endParaRPr lang="en-US" altLang="zh-CN" sz="2400" dirty="0">
              <a:solidFill>
                <a:srgbClr val="000000"/>
              </a:solidFill>
              <a:latin typeface="Times New Roman" panose="02020603050405020304" pitchFamily="18" charset="0"/>
              <a:cs typeface="Times New Roman" panose="02020603050405020304" pitchFamily="18" charset="0"/>
            </a:endParaRPr>
          </a:p>
          <a:p>
            <a:r>
              <a:rPr lang="zh-CN" altLang="zh-CN" sz="2400" dirty="0">
                <a:latin typeface="Times New Roman" panose="02020603050405020304" pitchFamily="18" charset="0"/>
                <a:cs typeface="Times New Roman" panose="02020603050405020304" pitchFamily="18" charset="0"/>
              </a:rPr>
              <a:t>各大研究组也已经认识到了量子计算的重要性。谷歌就在开展量子计算机</a:t>
            </a:r>
            <a:r>
              <a:rPr lang="en-US" altLang="zh-CN" sz="2400" dirty="0">
                <a:latin typeface="Times New Roman" panose="02020603050405020304" pitchFamily="18" charset="0"/>
                <a:cs typeface="Times New Roman" panose="02020603050405020304" pitchFamily="18" charset="0"/>
              </a:rPr>
              <a:t>D-wave</a:t>
            </a:r>
            <a:r>
              <a:rPr lang="zh-CN" altLang="zh-CN" sz="2400" dirty="0">
                <a:latin typeface="Times New Roman" panose="02020603050405020304" pitchFamily="18" charset="0"/>
                <a:cs typeface="Times New Roman" panose="02020603050405020304" pitchFamily="18" charset="0"/>
              </a:rPr>
              <a:t>的研究，希望用量子计算来进行机器学习，并且在前段时间有了突破性的</a:t>
            </a:r>
            <a:r>
              <a:rPr lang="en-US" altLang="zh-CN" sz="2400" dirty="0" err="1">
                <a:latin typeface="Times New Roman" panose="02020603050405020304" pitchFamily="18" charset="0"/>
                <a:cs typeface="Times New Roman" panose="02020603050405020304" pitchFamily="18" charset="0"/>
              </a:rPr>
              <a:t>进展</a:t>
            </a:r>
            <a:r>
              <a:rPr lang="zh-CN" altLang="zh-CN" sz="2400" dirty="0">
                <a:latin typeface="Times New Roman" panose="02020603050405020304" pitchFamily="18" charset="0"/>
                <a:cs typeface="Times New Roman" panose="02020603050405020304" pitchFamily="18" charset="0"/>
              </a:rPr>
              <a:t>。国内方面，阿里和中科院合作成立了量子计算实验室，意图进行量子计算的研究。</a:t>
            </a:r>
          </a:p>
          <a:p>
            <a:pPr>
              <a:spcAft>
                <a:spcPts val="0"/>
              </a:spcAft>
            </a:pPr>
            <a:r>
              <a:rPr lang="zh-CN" altLang="zh-CN" dirty="0">
                <a:solidFill>
                  <a:srgbClr val="000000"/>
                </a:solidFill>
                <a:latin typeface="Helvetica Neue"/>
                <a:ea typeface="Arial Unicode MS"/>
                <a:cs typeface="Arial Unicode MS"/>
              </a:rPr>
              <a:t>力。</a:t>
            </a:r>
            <a:endParaRPr lang="zh-CN" altLang="zh-CN" sz="1400" dirty="0">
              <a:solidFill>
                <a:srgbClr val="000000"/>
              </a:solidFill>
              <a:effectLst/>
              <a:latin typeface="Helvetica Neue"/>
              <a:ea typeface="Arial Unicode MS"/>
              <a:cs typeface="Arial Unicode MS"/>
            </a:endParaRPr>
          </a:p>
        </p:txBody>
      </p:sp>
    </p:spTree>
    <p:extLst>
      <p:ext uri="{BB962C8B-B14F-4D97-AF65-F5344CB8AC3E}">
        <p14:creationId xmlns:p14="http://schemas.microsoft.com/office/powerpoint/2010/main" val="1716925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66161" y="2967335"/>
            <a:ext cx="521168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谢谢大家 ！！！</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06954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Types of Machine learning</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862" y="1643856"/>
            <a:ext cx="7534275" cy="4438650"/>
          </a:xfrm>
        </p:spPr>
      </p:pic>
    </p:spTree>
    <p:extLst>
      <p:ext uri="{BB962C8B-B14F-4D97-AF65-F5344CB8AC3E}">
        <p14:creationId xmlns:p14="http://schemas.microsoft.com/office/powerpoint/2010/main" val="3745068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89176" y="1496514"/>
            <a:ext cx="7619048" cy="4733333"/>
          </a:xfrm>
          <a:prstGeom prst="rect">
            <a:avLst/>
          </a:prstGeom>
        </p:spPr>
      </p:pic>
      <p:sp>
        <p:nvSpPr>
          <p:cNvPr id="3" name="标题 1"/>
          <p:cNvSpPr>
            <a:spLocks noGrp="1"/>
          </p:cNvSpPr>
          <p:nvPr>
            <p:ph type="title"/>
          </p:nvPr>
        </p:nvSpPr>
        <p:spPr>
          <a:xfrm>
            <a:off x="0" y="274638"/>
            <a:ext cx="8892480" cy="1143000"/>
          </a:xfrm>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An example for deep learning application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889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Deep learning and Physics</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149" y="1892771"/>
            <a:ext cx="3181350" cy="178117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91" y="4149079"/>
            <a:ext cx="1819275" cy="1914525"/>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9054"/>
          <a:stretch/>
        </p:blipFill>
        <p:spPr>
          <a:xfrm>
            <a:off x="6330870" y="1933262"/>
            <a:ext cx="1446659" cy="162877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077" y="4149080"/>
            <a:ext cx="3352800" cy="1857375"/>
          </a:xfrm>
          <a:prstGeom prst="rect">
            <a:avLst/>
          </a:prstGeom>
        </p:spPr>
      </p:pic>
    </p:spTree>
    <p:extLst>
      <p:ext uri="{BB962C8B-B14F-4D97-AF65-F5344CB8AC3E}">
        <p14:creationId xmlns:p14="http://schemas.microsoft.com/office/powerpoint/2010/main" val="131895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48" y="0"/>
            <a:ext cx="9168648" cy="6885384"/>
          </a:xfrm>
        </p:spPr>
      </p:pic>
    </p:spTree>
    <p:extLst>
      <p:ext uri="{BB962C8B-B14F-4D97-AF65-F5344CB8AC3E}">
        <p14:creationId xmlns:p14="http://schemas.microsoft.com/office/powerpoint/2010/main" val="4143459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r="1204"/>
          <a:stretch/>
        </p:blipFill>
        <p:spPr>
          <a:xfrm>
            <a:off x="0" y="0"/>
            <a:ext cx="9215464" cy="6858000"/>
          </a:xfrm>
        </p:spPr>
      </p:pic>
    </p:spTree>
    <p:extLst>
      <p:ext uri="{BB962C8B-B14F-4D97-AF65-F5344CB8AC3E}">
        <p14:creationId xmlns:p14="http://schemas.microsoft.com/office/powerpoint/2010/main" val="23990998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1526</Words>
  <Application>Microsoft Office PowerPoint</Application>
  <PresentationFormat>全屏显示(4:3)</PresentationFormat>
  <Paragraphs>103</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Arial Unicode MS</vt:lpstr>
      <vt:lpstr>Helvetica Neue</vt:lpstr>
      <vt:lpstr>ＭＳ Ｐゴシック</vt:lpstr>
      <vt:lpstr>新細明體</vt:lpstr>
      <vt:lpstr>Songti SC Bold</vt:lpstr>
      <vt:lpstr>Songti SC Regular</vt:lpstr>
      <vt:lpstr>宋体</vt:lpstr>
      <vt:lpstr>Arial</vt:lpstr>
      <vt:lpstr>Calibri</vt:lpstr>
      <vt:lpstr>Times New Roman</vt:lpstr>
      <vt:lpstr>Verdana</vt:lpstr>
      <vt:lpstr>Office 主题​​</vt:lpstr>
      <vt:lpstr>15 深度学习(Deep learning) 16 Review for Computational physics </vt:lpstr>
      <vt:lpstr>人工智能（Artificial Intelligence），英文缩写为AI。它是研究、开发用于模拟、延伸和扩展人的智能的理论、方法、技术及应用系统的一门新的技术科学。</vt:lpstr>
      <vt:lpstr>机器学习 (Machine learning)</vt:lpstr>
      <vt:lpstr>深度学习(Deep learning)</vt:lpstr>
      <vt:lpstr>Types of Machine learning</vt:lpstr>
      <vt:lpstr>An example for deep learning application</vt:lpstr>
      <vt:lpstr>Deep learning and Physics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vt:lpstr>
      <vt:lpstr>经典的神经网络结构图</vt:lpstr>
      <vt:lpstr>神经元</vt:lpstr>
      <vt:lpstr>神经元模型</vt:lpstr>
      <vt:lpstr>神经元计算</vt:lpstr>
      <vt:lpstr> 神经元扩展</vt:lpstr>
      <vt:lpstr>Hebb学习率</vt:lpstr>
      <vt:lpstr>单层神经网络（感知器）</vt:lpstr>
      <vt:lpstr>单层神经网络</vt:lpstr>
      <vt:lpstr>PowerPoint 演示文稿</vt:lpstr>
      <vt:lpstr>单层神经网络(扩展)</vt:lpstr>
      <vt:lpstr>单层神经网络（决策分界）</vt:lpstr>
      <vt:lpstr>当头一棒</vt:lpstr>
      <vt:lpstr>多层感知器</vt:lpstr>
      <vt:lpstr>中间层/输出层计算</vt:lpstr>
      <vt:lpstr>向量形式</vt:lpstr>
      <vt:lpstr>两层神经网络（空间变换） </vt:lpstr>
      <vt:lpstr> EasyPR字符识别网络</vt:lpstr>
      <vt:lpstr>训练--反向传播算法</vt:lpstr>
      <vt:lpstr>多层神经网络（深度学习）</vt:lpstr>
      <vt:lpstr>多层神经网络</vt:lpstr>
      <vt:lpstr>PowerPoint 演示文稿</vt:lpstr>
      <vt:lpstr>更深层次的效果</vt:lpstr>
      <vt:lpstr>三起三落的神经网络</vt:lpstr>
      <vt:lpstr>The Popular Deep Learning</vt:lpstr>
      <vt:lpstr>PowerPoint 演示文稿</vt:lpstr>
      <vt:lpstr>学习能力不断增强</vt:lpstr>
      <vt:lpstr>发展的外在原因</vt:lpstr>
      <vt:lpstr>展望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tfy</dc:creator>
  <cp:lastModifiedBy>tfy</cp:lastModifiedBy>
  <cp:revision>56</cp:revision>
  <dcterms:created xsi:type="dcterms:W3CDTF">2018-06-05T06:27:26Z</dcterms:created>
  <dcterms:modified xsi:type="dcterms:W3CDTF">2018-06-11T08:30:53Z</dcterms:modified>
</cp:coreProperties>
</file>